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2" r:id="rId2"/>
    <p:sldId id="256" r:id="rId3"/>
    <p:sldId id="258" r:id="rId4"/>
    <p:sldId id="260" r:id="rId5"/>
    <p:sldId id="261" r:id="rId6"/>
  </p:sldIdLst>
  <p:sldSz cx="16256000" cy="12192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3" autoAdjust="0"/>
    <p:restoredTop sz="96010" autoAdjust="0"/>
  </p:normalViewPr>
  <p:slideViewPr>
    <p:cSldViewPr snapToGrid="0">
      <p:cViewPr varScale="1">
        <p:scale>
          <a:sx n="66" d="100"/>
          <a:sy n="66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2DE23-42EF-4D70-9DED-6B3D646DAC81}" type="datetimeFigureOut">
              <a:rPr lang="ko-KR" altLang="en-US" smtClean="0"/>
              <a:t>2021-12-13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9218-C36D-4273-BA88-A87D3E6608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7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59218-C36D-4273-BA88-A87D3E6608E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00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051" y="-15054"/>
            <a:ext cx="16301874" cy="12222107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9947" y="4274727"/>
            <a:ext cx="10358612" cy="2926759"/>
          </a:xfrm>
        </p:spPr>
        <p:txBody>
          <a:bodyPr anchor="b">
            <a:noAutofit/>
          </a:bodyPr>
          <a:lstStyle>
            <a:lvl1pPr algn="r">
              <a:defRPr sz="96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47" y="7201483"/>
            <a:ext cx="10358612" cy="195004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90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" y="1083734"/>
            <a:ext cx="11284825" cy="6050844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3" y="7947378"/>
            <a:ext cx="11284825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905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573" y="1083733"/>
            <a:ext cx="10794990" cy="5373511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57465" y="6457245"/>
            <a:ext cx="9635207" cy="677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1" y="7947378"/>
            <a:ext cx="11284827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58154" y="1405116"/>
            <a:ext cx="813012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95910" y="5131655"/>
            <a:ext cx="813012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37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1" y="3434645"/>
            <a:ext cx="11284827" cy="4614151"/>
          </a:xfrm>
        </p:spPr>
        <p:txBody>
          <a:bodyPr anchor="b">
            <a:normAutofit/>
          </a:bodyPr>
          <a:lstStyle>
            <a:lvl1pPr algn="l">
              <a:defRPr sz="7822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1" y="8048796"/>
            <a:ext cx="11284827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943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573" y="1083733"/>
            <a:ext cx="10794990" cy="5373511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3728" y="7134578"/>
            <a:ext cx="11284828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1" y="8048796"/>
            <a:ext cx="11284827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58154" y="1405116"/>
            <a:ext cx="813012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95910" y="5131655"/>
            <a:ext cx="813012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69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42" y="1083733"/>
            <a:ext cx="11273716" cy="5373511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3728" y="7134578"/>
            <a:ext cx="11284828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267">
                <a:solidFill>
                  <a:schemeClr val="accent1"/>
                </a:solidFill>
              </a:defRPr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1" y="8048796"/>
            <a:ext cx="11284827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1767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61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26333" y="1083734"/>
            <a:ext cx="1740110" cy="9335913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731" y="1083734"/>
            <a:ext cx="9235602" cy="93359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10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619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1" y="4801544"/>
            <a:ext cx="11284827" cy="3247255"/>
          </a:xfrm>
        </p:spPr>
        <p:txBody>
          <a:bodyPr anchor="b"/>
          <a:lstStyle>
            <a:lvl1pPr algn="l">
              <a:defRPr sz="7111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1" y="8048796"/>
            <a:ext cx="11284827" cy="1529600"/>
          </a:xfrm>
        </p:spPr>
        <p:txBody>
          <a:bodyPr anchor="t"/>
          <a:lstStyle>
            <a:lvl1pPr marL="0" indent="0" algn="l">
              <a:buNone/>
              <a:defRPr sz="35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22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" y="1083733"/>
            <a:ext cx="11284825" cy="234808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734" y="3841047"/>
            <a:ext cx="5489972" cy="689915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8585" y="3841050"/>
            <a:ext cx="5489973" cy="6899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05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" y="1083733"/>
            <a:ext cx="11284823" cy="2348089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2" y="3841747"/>
            <a:ext cx="5494528" cy="1024466"/>
          </a:xfrm>
        </p:spPr>
        <p:txBody>
          <a:bodyPr anchor="b">
            <a:noAutofit/>
          </a:bodyPr>
          <a:lstStyle>
            <a:lvl1pPr marL="0" indent="0">
              <a:buNone/>
              <a:defRPr sz="4267" b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732" y="4866216"/>
            <a:ext cx="5494528" cy="587398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4027" y="3841747"/>
            <a:ext cx="5494528" cy="1024466"/>
          </a:xfrm>
        </p:spPr>
        <p:txBody>
          <a:bodyPr anchor="b">
            <a:noAutofit/>
          </a:bodyPr>
          <a:lstStyle>
            <a:lvl1pPr marL="0" indent="0">
              <a:buNone/>
              <a:defRPr sz="4267" b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74027" y="4866216"/>
            <a:ext cx="5494528" cy="587398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022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2" y="1083733"/>
            <a:ext cx="11284825" cy="234808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33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251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1" y="2664185"/>
            <a:ext cx="4960324" cy="2272828"/>
          </a:xfrm>
        </p:spPr>
        <p:txBody>
          <a:bodyPr anchor="b">
            <a:normAutofit/>
          </a:bodyPr>
          <a:lstStyle>
            <a:lvl1pPr>
              <a:defRPr sz="355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934" y="915423"/>
            <a:ext cx="6019621" cy="982477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731" y="4937012"/>
            <a:ext cx="4960324" cy="4594576"/>
          </a:xfrm>
        </p:spPr>
        <p:txBody>
          <a:bodyPr>
            <a:normAutofit/>
          </a:bodyPr>
          <a:lstStyle>
            <a:lvl1pPr marL="0" indent="0">
              <a:buNone/>
              <a:defRPr sz="2489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73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2" y="8534400"/>
            <a:ext cx="11284825" cy="1007534"/>
          </a:xfrm>
        </p:spPr>
        <p:txBody>
          <a:bodyPr anchor="b">
            <a:normAutofit/>
          </a:bodyPr>
          <a:lstStyle>
            <a:lvl1pPr algn="l">
              <a:defRPr sz="4267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3732" y="1083733"/>
            <a:ext cx="11284825" cy="6836832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732" y="9541934"/>
            <a:ext cx="11284825" cy="1198265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44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052" y="-15054"/>
            <a:ext cx="16301876" cy="12222107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3733" y="1083733"/>
            <a:ext cx="11284823" cy="234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2" y="3841050"/>
            <a:ext cx="11284825" cy="689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9347" y="10740202"/>
            <a:ext cx="121623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B5457-B69A-43F7-BD32-CD0F427C10E4}" type="datetimeFigureOut">
              <a:rPr lang="ko-KR" altLang="en-US" smtClean="0"/>
              <a:t>2021-12-13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3732" y="10740202"/>
            <a:ext cx="821861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7202" y="10740202"/>
            <a:ext cx="911356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841412F7-91BA-4D47-9805-D13CD4073B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09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812810" rtl="0" eaLnBrk="1" latinLnBrk="1" hangingPunct="1">
        <a:spcBef>
          <a:spcPct val="0"/>
        </a:spcBef>
        <a:buNone/>
        <a:defRPr sz="6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609608" indent="-609608" algn="l" defTabSz="812810" rtl="0" eaLnBrk="1" latinLnBrk="1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20817" indent="-508006" algn="l" defTabSz="812810" rtl="0" eaLnBrk="1" latinLnBrk="1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032025" indent="-406405" algn="l" defTabSz="812810" rtl="0" eaLnBrk="1" latinLnBrk="1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844836" indent="-406405" algn="l" defTabSz="812810" rtl="0" eaLnBrk="1" latinLnBrk="1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657646" indent="-406405" algn="l" defTabSz="812810" rtl="0" eaLnBrk="1" latinLnBrk="1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4470456" indent="-406405" algn="l" defTabSz="812810" rtl="0" eaLnBrk="1" latinLnBrk="1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283266" indent="-406405" algn="l" defTabSz="812810" rtl="0" eaLnBrk="1" latinLnBrk="1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096076" indent="-406405" algn="l" defTabSz="812810" rtl="0" eaLnBrk="1" latinLnBrk="1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908886" indent="-406405" algn="l" defTabSz="812810" rtl="0" eaLnBrk="1" latinLnBrk="1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jvol@hanmail.ne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3733" y="1083734"/>
            <a:ext cx="11284823" cy="193242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2021 </a:t>
            </a:r>
            <a:r>
              <a:rPr lang="ko-KR" altLang="en-US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광주시자원봉사자</a:t>
            </a:r>
            <a:r>
              <a:rPr lang="en-US" altLang="ko-KR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/>
            </a:r>
            <a:br>
              <a:rPr lang="en-US" altLang="ko-KR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</a:br>
            <a:r>
              <a:rPr lang="ko-KR" altLang="en-US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한마음대축제 </a:t>
            </a:r>
            <a:endParaRPr lang="ko-KR" altLang="en-US" dirty="0"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8491" y="3245557"/>
            <a:ext cx="15585742" cy="77357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본 행사는 코로나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19</a:t>
            </a:r>
            <a:r>
              <a:rPr lang="ko-KR" altLang="en-US" sz="4000" dirty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r>
              <a:rPr lang="ko-KR" altLang="en-US" sz="4000" b="1" dirty="0" err="1" smtClean="0">
                <a:solidFill>
                  <a:srgbClr val="0000FF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방역지침</a:t>
            </a:r>
            <a:r>
              <a:rPr lang="ko-KR" altLang="en-US" sz="40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에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따라 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100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명 이상이 참여하는 행사로 참석자 모두 </a:t>
            </a:r>
            <a:endParaRPr lang="en-US" altLang="ko-KR" sz="40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4000" dirty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     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예방접종완료자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백신패스적용</a:t>
            </a:r>
            <a:r>
              <a:rPr lang="en-US" altLang="ko-KR" sz="4000" dirty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)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여야 참여가 가능합니다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이에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, 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모든 참석자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수상자 가족 등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)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가 코로나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19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예방접종증명서 혹은 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PCR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음성확인서를 제출해야 합니다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행사당일 </a:t>
            </a:r>
            <a:r>
              <a:rPr lang="ko-KR" altLang="en-US" sz="40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현장접수는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r>
              <a:rPr lang="ko-KR" altLang="en-US" sz="4000" b="1" u="sng" dirty="0" smtClean="0">
                <a:solidFill>
                  <a:srgbClr val="FF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절대불가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하오니 양해를 부탁드립니다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40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※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예방접종완료자란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? 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코로나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19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백신 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2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차 접종 이후 </a:t>
            </a:r>
            <a:r>
              <a:rPr lang="en-US" altLang="ko-KR" sz="4000" u="sng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14</a:t>
            </a:r>
            <a:r>
              <a:rPr lang="ko-KR" altLang="en-US" sz="4000" u="sng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일이 경과된 자</a:t>
            </a:r>
            <a:endParaRPr lang="en-US" altLang="ko-KR" sz="4000" u="sng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4000" dirty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4000" dirty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※ </a:t>
            </a:r>
            <a:r>
              <a:rPr lang="ko-KR" altLang="en-US" sz="40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백신패스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적용 예외 대상 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r>
              <a:rPr lang="en-US" altLang="ko-KR" sz="4000" u="sng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(</a:t>
            </a:r>
            <a:r>
              <a:rPr lang="ko-KR" altLang="en-US" sz="4000" u="sng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예방접종증명서 없이 참석이 가능하나 </a:t>
            </a:r>
            <a:r>
              <a:rPr lang="en-US" altLang="ko-KR" sz="4000" u="sng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PCR</a:t>
            </a:r>
            <a:r>
              <a:rPr lang="ko-KR" altLang="en-US" sz="4000" u="sng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검사를 권고 드립니다</a:t>
            </a:r>
            <a:r>
              <a:rPr lang="en-US" altLang="ko-KR" sz="4000" u="sng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-18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세 이하 소아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·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청소년</a:t>
            </a:r>
            <a:endParaRPr lang="en-US" altLang="ko-KR" sz="40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-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코로나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19 </a:t>
            </a:r>
            <a:r>
              <a:rPr lang="ko-KR" altLang="en-US" sz="40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완치자</a:t>
            </a:r>
            <a:endParaRPr lang="en-US" altLang="ko-KR" sz="40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-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의학적 사유로 접종을 못 받은 사람</a:t>
            </a:r>
            <a:endParaRPr lang="en-US" altLang="ko-KR" sz="40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(1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차 접종 뒤 </a:t>
            </a:r>
            <a:r>
              <a:rPr lang="ko-KR" altLang="en-US" sz="40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아나필락시스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등 중대 이상반응이 나타난 경우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, </a:t>
            </a:r>
            <a:r>
              <a:rPr lang="ko-KR" altLang="en-US" sz="40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면역결핍자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또는 </a:t>
            </a:r>
            <a:r>
              <a:rPr lang="ko-KR" altLang="en-US" sz="40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면역억제자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항암제투여중인자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, 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코로나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19 </a:t>
            </a:r>
            <a:r>
              <a:rPr lang="ko-KR" altLang="en-US" sz="40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국산백신</a:t>
            </a:r>
            <a:r>
              <a:rPr lang="ko-KR" altLang="en-US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임상 참여자 등</a:t>
            </a:r>
            <a:r>
              <a:rPr lang="en-US" altLang="ko-KR" sz="40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)</a:t>
            </a:r>
            <a:endParaRPr lang="en-US" altLang="ko-KR" sz="4000" dirty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65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87216" y="149901"/>
            <a:ext cx="99684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8063" algn="l"/>
              </a:tabLst>
            </a:pPr>
            <a:r>
              <a:rPr kumimoji="0" lang="ko-KR" altLang="ko-K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자원봉사안녕 Bold" panose="02020603020101020101" pitchFamily="18" charset="-127"/>
              </a:rPr>
              <a:t>코로나</a:t>
            </a:r>
            <a:r>
              <a:rPr kumimoji="0" lang="en-US" altLang="ko-K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19 </a:t>
            </a:r>
            <a:r>
              <a:rPr kumimoji="0" lang="ko-KR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자원봉사안녕 Bold" panose="02020603020101020101" pitchFamily="18" charset="-127"/>
              </a:rPr>
              <a:t>예방접종증명서 발급 방법 </a:t>
            </a: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8063" algn="l"/>
              </a:tabLst>
            </a:pP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_x673640968" descr="EMB00003808b5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60" y="866897"/>
            <a:ext cx="8444372" cy="110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43769" y="175274"/>
            <a:ext cx="99684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latinLnBrk="0"/>
            <a:r>
              <a:rPr kumimoji="0" lang="en-US" altLang="ko-K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COOV(</a:t>
            </a:r>
            <a:r>
              <a:rPr kumimoji="0" lang="ko-KR" alt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자원봉사안녕 Bold" panose="02020603020101020101" pitchFamily="18" charset="-127"/>
              </a:rPr>
              <a:t>쿠브</a:t>
            </a:r>
            <a:r>
              <a:rPr kumimoji="0" lang="en-US" altLang="ko-K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)</a:t>
            </a:r>
            <a:r>
              <a:rPr kumimoji="0" lang="ko-KR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자원봉사안녕 Bold" panose="02020603020101020101" pitchFamily="18" charset="-127"/>
              </a:rPr>
              <a:t>앱 공유 방법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44405"/>
              </p:ext>
            </p:extLst>
          </p:nvPr>
        </p:nvGraphicFramePr>
        <p:xfrm>
          <a:off x="-1" y="1104008"/>
          <a:ext cx="16256001" cy="10855763"/>
        </p:xfrm>
        <a:graphic>
          <a:graphicData uri="http://schemas.openxmlformats.org/drawingml/2006/table">
            <a:tbl>
              <a:tblPr/>
              <a:tblGrid>
                <a:gridCol w="16256001">
                  <a:extLst>
                    <a:ext uri="{9D8B030D-6E8A-4147-A177-3AD203B41FA5}">
                      <a16:colId xmlns:a16="http://schemas.microsoft.com/office/drawing/2014/main" val="219919830"/>
                    </a:ext>
                  </a:extLst>
                </a:gridCol>
              </a:tblGrid>
              <a:tr h="10855763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kern="0" spc="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         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</a:t>
                      </a:r>
                      <a:endParaRPr lang="en-US" altLang="ko-KR" sz="900" kern="0" spc="0" dirty="0" smtClean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자원봉사안녕 Bold" panose="02020603020101020101" pitchFamily="18" charset="-127"/>
                        </a:rPr>
                        <a:t>                                          </a:t>
                      </a:r>
                      <a:r>
                        <a:rPr lang="en-US" altLang="ko-KR" sz="2800" kern="0" spc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COOV</a:t>
                      </a:r>
                      <a:r>
                        <a:rPr lang="en-US" altLang="ko-KR" sz="2800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(</a:t>
                      </a:r>
                      <a:r>
                        <a:rPr lang="ko-KR" altLang="en-US" sz="2800" kern="0" spc="0" dirty="0" err="1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쿠브</a:t>
                      </a:r>
                      <a:r>
                        <a:rPr lang="en-US" altLang="ko-KR" sz="2800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) </a:t>
                      </a:r>
                      <a:r>
                        <a:rPr lang="ko-KR" altLang="en-US" sz="2800" kern="0" spc="0" dirty="0" err="1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어플</a:t>
                      </a: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설치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800" kern="0" spc="0" dirty="0" smtClean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kern="0" spc="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              </a:t>
                      </a:r>
                      <a:r>
                        <a:rPr lang="ko-KR" altLang="en-US" sz="2800" kern="0" spc="0" dirty="0" err="1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어플상단</a:t>
                      </a:r>
                      <a:r>
                        <a:rPr lang="ko-KR" altLang="en-US" sz="2800" kern="0" spc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</a:t>
                      </a: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나의 코로나</a:t>
                      </a:r>
                      <a:r>
                        <a:rPr lang="en-US" altLang="ko-KR" sz="2800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19</a:t>
                      </a: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예방접종 내역 발급받기 진행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800" kern="0" spc="0" dirty="0" smtClean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800" kern="0" spc="0" dirty="0" smtClean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800" kern="0" spc="0" dirty="0" smtClean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kern="0" spc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  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800" kern="0" spc="0" dirty="0" smtClean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800" kern="0" spc="0" dirty="0" smtClean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kern="0" spc="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                                                                          </a:t>
                      </a:r>
                      <a:endParaRPr lang="en-US" altLang="ko-KR" sz="2800" kern="0" spc="0" dirty="0" smtClean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</a:txBody>
                  <a:tcPr marL="58199" marR="58199" marT="16090" marB="1609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800169"/>
                  </a:ext>
                </a:extLst>
              </a:tr>
            </a:tbl>
          </a:graphicData>
        </a:graphic>
      </p:graphicFrame>
      <p:pic>
        <p:nvPicPr>
          <p:cNvPr id="2051" name="_x673645000" descr="EMB00003808b5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48" y="1500284"/>
            <a:ext cx="1242482" cy="1331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_x673644712" descr="EMB00003808b5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70"/>
          <a:stretch>
            <a:fillRect/>
          </a:stretch>
        </p:blipFill>
        <p:spPr bwMode="auto">
          <a:xfrm>
            <a:off x="8911770" y="2078506"/>
            <a:ext cx="5413740" cy="2087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673646872" descr="EMB00003808b5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6" y="4559628"/>
            <a:ext cx="4117444" cy="60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3735010" y="7917698"/>
            <a:ext cx="870857" cy="8708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101022" y="5226062"/>
            <a:ext cx="2119086" cy="1175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이 증명서로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제출하지 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마세요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. </a:t>
            </a:r>
            <a:endParaRPr lang="en-US" altLang="ko-KR" sz="2400" b="1" dirty="0">
              <a:solidFill>
                <a:schemeClr val="tx1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4734645" y="8113796"/>
            <a:ext cx="1690974" cy="67475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클릭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494" y="4611051"/>
            <a:ext cx="3410530" cy="6297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모서리가 둥근 직사각형 10"/>
          <p:cNvSpPr/>
          <p:nvPr/>
        </p:nvSpPr>
        <p:spPr>
          <a:xfrm>
            <a:off x="9085943" y="3181149"/>
            <a:ext cx="1320800" cy="5515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11137259" y="8353126"/>
            <a:ext cx="1146628" cy="146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2395020" y="7013041"/>
            <a:ext cx="3252442" cy="37740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코로나</a:t>
            </a:r>
            <a:r>
              <a:rPr lang="en-US" altLang="ko-KR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19</a:t>
            </a:r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예방접종</a:t>
            </a:r>
            <a:endParaRPr lang="en-US" altLang="ko-KR" sz="24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확인카드</a:t>
            </a:r>
            <a:endParaRPr lang="en-US" altLang="ko-KR" sz="24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성</a:t>
            </a:r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명</a:t>
            </a:r>
            <a:r>
              <a:rPr lang="en-US" altLang="ko-KR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, </a:t>
            </a:r>
            <a:r>
              <a:rPr lang="ko-KR" altLang="en-US" sz="24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접종차</a:t>
            </a:r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수 </a:t>
            </a:r>
            <a:r>
              <a:rPr lang="en-US" altLang="ko-KR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(2</a:t>
            </a:r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차</a:t>
            </a:r>
            <a:r>
              <a:rPr lang="en-US" altLang="ko-KR" sz="2400" dirty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)</a:t>
            </a:r>
            <a:r>
              <a:rPr lang="en-US" altLang="ko-KR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, </a:t>
            </a: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백신 제조사</a:t>
            </a:r>
            <a:r>
              <a:rPr lang="en-US" altLang="ko-KR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접종 일자가 </a:t>
            </a:r>
            <a:endParaRPr lang="en-US" altLang="ko-KR" sz="24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모두 나온 증명서를 </a:t>
            </a:r>
            <a:endParaRPr lang="en-US" altLang="ko-KR" sz="24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제출해주세요</a:t>
            </a:r>
            <a:r>
              <a:rPr lang="en-US" altLang="ko-KR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0266402" y="4790633"/>
            <a:ext cx="870857" cy="8708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1319330" y="4611051"/>
            <a:ext cx="4328132" cy="21008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공유하기 눌러서</a:t>
            </a:r>
            <a:endParaRPr lang="en-US" altLang="ko-KR" sz="24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카카오톡</a:t>
            </a:r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나와의 채팅</a:t>
            </a:r>
            <a:r>
              <a:rPr lang="en-US" altLang="ko-KR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)</a:t>
            </a:r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에 </a:t>
            </a:r>
            <a:endParaRPr lang="en-US" altLang="ko-KR" sz="24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공유받은</a:t>
            </a:r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이미지를</a:t>
            </a:r>
            <a:endParaRPr lang="en-US" altLang="ko-KR" sz="24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제출하시거나 문자메세지로 </a:t>
            </a:r>
            <a:endParaRPr lang="en-US" altLang="ko-KR" sz="2400" dirty="0" smtClean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전송하면 됩니다</a:t>
            </a:r>
            <a:r>
              <a:rPr lang="en-US" altLang="ko-KR" sz="2400" dirty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.</a:t>
            </a:r>
            <a:r>
              <a:rPr lang="en-US" altLang="ko-KR" sz="2400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endParaRPr lang="ko-KR" altLang="en-US" sz="2400" dirty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62371" y="1772009"/>
            <a:ext cx="960250" cy="8977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</a:rPr>
              <a:t>1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62371" y="3165819"/>
            <a:ext cx="960250" cy="8977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/>
                </a:solidFill>
              </a:rPr>
              <a:t>2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62371" y="4559628"/>
            <a:ext cx="960250" cy="8977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</a:rPr>
              <a:t>3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498722" y="8002304"/>
            <a:ext cx="960250" cy="8977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</a:rPr>
              <a:t>4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90759" y="738466"/>
            <a:ext cx="150310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0"/>
            <a:r>
              <a:rPr lang="en-US" altLang="ko-KR" sz="4000" b="1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PCR</a:t>
            </a:r>
            <a:r>
              <a:rPr lang="ko-KR" altLang="en-US" sz="4000" b="1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음성 확인서</a:t>
            </a:r>
            <a:endParaRPr lang="ko-KR" altLang="en-US" sz="4000" b="1" dirty="0"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90759" y="1743990"/>
            <a:ext cx="960250" cy="8977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</a:rPr>
              <a:t>1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690759" y="3221430"/>
            <a:ext cx="960250" cy="8977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/>
                </a:solidFill>
              </a:rPr>
              <a:t>2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551" y="1925320"/>
            <a:ext cx="1231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보건소</a:t>
            </a:r>
            <a:r>
              <a:rPr lang="en-US" altLang="ko-KR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(</a:t>
            </a:r>
            <a:r>
              <a:rPr lang="ko-KR" altLang="en-US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파발로 </a:t>
            </a:r>
            <a:r>
              <a:rPr lang="en-US" altLang="ko-KR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194)</a:t>
            </a:r>
            <a:r>
              <a:rPr lang="ko-KR" altLang="en-US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에서 </a:t>
            </a:r>
            <a:r>
              <a:rPr lang="en-US" altLang="ko-KR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PCR</a:t>
            </a:r>
            <a:r>
              <a:rPr lang="ko-KR" altLang="en-US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검사를 </a:t>
            </a:r>
            <a:r>
              <a:rPr lang="en-US" altLang="ko-KR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12</a:t>
            </a:r>
            <a:r>
              <a:rPr lang="ko-KR" altLang="en-US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월 </a:t>
            </a:r>
            <a:r>
              <a:rPr lang="en-US" altLang="ko-KR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16</a:t>
            </a:r>
            <a:r>
              <a:rPr lang="ko-KR" altLang="en-US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일</a:t>
            </a:r>
            <a:r>
              <a:rPr lang="en-US" altLang="ko-KR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(</a:t>
            </a:r>
            <a:r>
              <a:rPr lang="ko-KR" altLang="en-US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목</a:t>
            </a:r>
            <a:r>
              <a:rPr lang="en-US" altLang="ko-KR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)</a:t>
            </a:r>
            <a:r>
              <a:rPr lang="ko-KR" altLang="en-US" sz="3600" dirty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에 </a:t>
            </a:r>
            <a:r>
              <a:rPr lang="ko-KR" altLang="en-US" sz="3600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진행</a:t>
            </a:r>
            <a:endParaRPr lang="ko-KR" altLang="en-US" sz="3600" dirty="0"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94551" y="3129297"/>
            <a:ext cx="14306746" cy="93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en-US" altLang="ko-KR" sz="4000" kern="0" dirty="0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12월 17일(금)에</a:t>
            </a:r>
            <a:r>
              <a:rPr lang="en-US" altLang="ko-KR" sz="4000" i="1" kern="0" dirty="0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r>
              <a:rPr lang="en-US" altLang="ko-KR" sz="4000" kern="0" dirty="0" err="1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받은</a:t>
            </a:r>
            <a:r>
              <a:rPr lang="en-US" altLang="ko-KR" sz="4000" kern="0" dirty="0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PCR </a:t>
            </a:r>
            <a:r>
              <a:rPr lang="en-US" altLang="ko-KR" sz="4000" kern="0" dirty="0" err="1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음성확인</a:t>
            </a:r>
            <a:r>
              <a:rPr lang="en-US" altLang="ko-KR" sz="4000" kern="0" dirty="0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r>
              <a:rPr lang="en-US" altLang="ko-KR" sz="4000" kern="0" dirty="0" err="1" smtClean="0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문자메세지</a:t>
            </a:r>
            <a:r>
              <a:rPr lang="en-US" altLang="ko-KR" sz="4000" kern="0" dirty="0" smtClean="0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r>
              <a:rPr lang="en-US" altLang="ko-KR" sz="4000" kern="0" dirty="0" err="1" smtClean="0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화면캡쳐</a:t>
            </a:r>
            <a:r>
              <a:rPr lang="en-US" altLang="ko-KR" sz="4000" kern="0" dirty="0" smtClean="0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r>
              <a:rPr lang="ko-KR" altLang="en-US" sz="4000" kern="0" dirty="0" smtClean="0">
                <a:solidFill>
                  <a:srgbClr val="00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후 제출 </a:t>
            </a:r>
            <a:endParaRPr lang="en-US" altLang="ko-KR" sz="4000" kern="0" dirty="0">
              <a:solidFill>
                <a:srgbClr val="000000"/>
              </a:solidFill>
              <a:latin typeface="함초롬바탕" panose="02030604000101010101" pitchFamily="18" charset="-127"/>
              <a:ea typeface="자원봉사안녕 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973692" y="4156156"/>
            <a:ext cx="12685983" cy="939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60000"/>
              </a:lnSpc>
            </a:pPr>
            <a:r>
              <a:rPr lang="ko-KR" altLang="en-US" sz="4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자원봉사안녕 Bold" panose="02020603020101020101" pitchFamily="18" charset="-127"/>
              </a:rPr>
              <a:t>↓</a:t>
            </a:r>
            <a:r>
              <a:rPr lang="ko-KR" altLang="en-US" sz="4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자원봉사안녕 Bold" panose="02020603020101020101" pitchFamily="18" charset="-127"/>
              </a:rPr>
              <a:t>음성확인서</a:t>
            </a:r>
            <a:r>
              <a:rPr lang="ko-KR" altLang="en-US" sz="4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자원봉사안녕 Bold" panose="02020603020101020101" pitchFamily="18" charset="-127"/>
              </a:rPr>
              <a:t> 예시 ↓</a:t>
            </a:r>
            <a:endParaRPr lang="en-US" altLang="ko-KR" sz="4000" kern="0" dirty="0">
              <a:solidFill>
                <a:srgbClr val="000000"/>
              </a:solidFill>
              <a:latin typeface="함초롬바탕" panose="02030604000101010101" pitchFamily="18" charset="-127"/>
              <a:ea typeface="자원봉사안녕 Bold" panose="0202060302010102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59" y="5233374"/>
            <a:ext cx="6208678" cy="6660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5023659" y="6952343"/>
            <a:ext cx="2808967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성함 </a:t>
            </a:r>
            <a:endParaRPr lang="ko-KR" altLang="en-US" sz="3200" b="1" dirty="0">
              <a:solidFill>
                <a:schemeClr val="tx1"/>
              </a:solidFill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011886" y="11240997"/>
            <a:ext cx="3106057" cy="493486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7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43769" y="175274"/>
            <a:ext cx="99684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8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0"/>
            <a:r>
              <a:rPr lang="ko-KR" altLang="en-US" sz="4000" b="1" dirty="0" err="1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제출방법</a:t>
            </a:r>
            <a:r>
              <a:rPr lang="en-US" altLang="ko-KR" sz="4000" b="1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(</a:t>
            </a:r>
            <a:r>
              <a:rPr lang="ko-KR" altLang="en-US" sz="4000" b="1" dirty="0" err="1" smtClean="0">
                <a:solidFill>
                  <a:srgbClr val="FF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택</a:t>
            </a:r>
            <a:r>
              <a:rPr lang="ko-KR" altLang="en-US" sz="4000" b="1" dirty="0" smtClean="0">
                <a:solidFill>
                  <a:srgbClr val="FF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r>
              <a:rPr lang="en-US" altLang="ko-KR" sz="4000" b="1" dirty="0" smtClean="0">
                <a:solidFill>
                  <a:srgbClr val="FF0000"/>
                </a:solidFill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1</a:t>
            </a:r>
            <a:r>
              <a:rPr lang="en-US" altLang="ko-KR" sz="4000" b="1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)</a:t>
            </a:r>
            <a:r>
              <a:rPr lang="ko-KR" altLang="en-US" sz="4000" b="1" dirty="0" smtClean="0">
                <a:latin typeface="자원봉사안녕 Bold" panose="02020603020101020101" pitchFamily="18" charset="-127"/>
                <a:ea typeface="자원봉사안녕 Bold" panose="02020603020101020101" pitchFamily="18" charset="-127"/>
              </a:rPr>
              <a:t> </a:t>
            </a:r>
            <a:endParaRPr lang="ko-KR" altLang="en-US" sz="4000" b="1" dirty="0">
              <a:latin typeface="자원봉사안녕 Bold" panose="02020603020101020101" pitchFamily="18" charset="-127"/>
              <a:ea typeface="자원봉사안녕 Bold" panose="0202060302010102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39187"/>
              </p:ext>
            </p:extLst>
          </p:nvPr>
        </p:nvGraphicFramePr>
        <p:xfrm>
          <a:off x="311352" y="1001130"/>
          <a:ext cx="16052314" cy="10481186"/>
        </p:xfrm>
        <a:graphic>
          <a:graphicData uri="http://schemas.openxmlformats.org/drawingml/2006/table">
            <a:tbl>
              <a:tblPr/>
              <a:tblGrid>
                <a:gridCol w="16052314">
                  <a:extLst>
                    <a:ext uri="{9D8B030D-6E8A-4147-A177-3AD203B41FA5}">
                      <a16:colId xmlns:a16="http://schemas.microsoft.com/office/drawing/2014/main" val="68833106"/>
                    </a:ext>
                  </a:extLst>
                </a:gridCol>
              </a:tblGrid>
              <a:tr h="10481186"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o-KR" altLang="en-US" sz="4000" b="1" kern="0" spc="-12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■</a:t>
                      </a:r>
                      <a:r>
                        <a:rPr lang="ko-KR" altLang="en-US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</a:t>
                      </a:r>
                      <a:r>
                        <a:rPr lang="ko-KR" altLang="en-US" sz="4000" b="1" kern="0" spc="-120" baseline="0" dirty="0" err="1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공유받은</a:t>
                      </a:r>
                      <a:r>
                        <a:rPr lang="ko-KR" altLang="en-US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이미지</a:t>
                      </a:r>
                      <a:r>
                        <a:rPr lang="en-US" altLang="ko-KR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, </a:t>
                      </a:r>
                      <a:r>
                        <a:rPr lang="ko-KR" altLang="en-US" sz="4000" b="1" kern="0" spc="-120" baseline="0" dirty="0" err="1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화면캡쳐</a:t>
                      </a:r>
                      <a:r>
                        <a:rPr lang="en-US" altLang="ko-KR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,</a:t>
                      </a:r>
                      <a:r>
                        <a:rPr lang="ko-KR" altLang="en-US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사진촬영</a:t>
                      </a:r>
                      <a:r>
                        <a:rPr lang="en-US" altLang="ko-KR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</a:t>
                      </a:r>
                      <a:r>
                        <a:rPr lang="ko-KR" altLang="en-US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한 이미지</a:t>
                      </a:r>
                      <a:r>
                        <a:rPr lang="en-US" altLang="ko-KR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(</a:t>
                      </a:r>
                      <a:r>
                        <a:rPr lang="ko-KR" altLang="en-US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흔들린 사진 제출</a:t>
                      </a:r>
                      <a:r>
                        <a:rPr lang="en-US" altLang="ko-KR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X)</a:t>
                      </a:r>
                      <a:r>
                        <a:rPr lang="ko-KR" altLang="en-US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중 하나를                                                                     제출하여 주시기 바랍니다</a:t>
                      </a:r>
                      <a:r>
                        <a:rPr lang="en-US" altLang="ko-KR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.  </a:t>
                      </a:r>
                      <a:r>
                        <a:rPr lang="en-US" altLang="ko-KR" sz="4000" b="1" u="sng" kern="0" spc="-120" baseline="0" dirty="0" smtClean="0">
                          <a:solidFill>
                            <a:srgbClr val="7030A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(12</a:t>
                      </a:r>
                      <a:r>
                        <a:rPr lang="ko-KR" altLang="en-US" sz="4000" b="1" u="sng" kern="0" spc="-120" baseline="0" dirty="0" smtClean="0">
                          <a:solidFill>
                            <a:srgbClr val="7030A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월 </a:t>
                      </a:r>
                      <a:r>
                        <a:rPr lang="en-US" altLang="ko-KR" sz="4000" b="1" u="sng" kern="0" spc="-120" baseline="0" dirty="0" smtClean="0">
                          <a:solidFill>
                            <a:srgbClr val="7030A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17</a:t>
                      </a:r>
                      <a:r>
                        <a:rPr lang="ko-KR" altLang="en-US" sz="4000" b="1" u="sng" kern="0" spc="-120" baseline="0" smtClean="0">
                          <a:solidFill>
                            <a:srgbClr val="7030A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일 금요일 </a:t>
                      </a:r>
                      <a:r>
                        <a:rPr lang="en-US" altLang="ko-KR" sz="4000" b="1" u="sng" kern="0" spc="-120" baseline="0" dirty="0" smtClean="0">
                          <a:solidFill>
                            <a:srgbClr val="7030A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12</a:t>
                      </a:r>
                      <a:r>
                        <a:rPr lang="ko-KR" altLang="en-US" sz="4000" b="1" u="sng" kern="0" spc="-120" baseline="0" dirty="0" smtClean="0">
                          <a:solidFill>
                            <a:srgbClr val="7030A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시까지 제출한 것만 유효함</a:t>
                      </a:r>
                      <a:r>
                        <a:rPr lang="en-US" altLang="ko-KR" sz="4000" b="1" u="sng" kern="0" spc="-120" baseline="0" dirty="0" smtClean="0">
                          <a:solidFill>
                            <a:srgbClr val="7030A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) </a:t>
                      </a:r>
                    </a:p>
                    <a:p>
                      <a:pPr marL="0" marR="0" lvl="0" indent="0" algn="l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ko-KR" sz="4000" b="1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1. </a:t>
                      </a:r>
                      <a:r>
                        <a:rPr lang="ko-KR" altLang="en-US" sz="4000" b="1" kern="0" spc="-120" dirty="0" err="1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방문제출</a:t>
                      </a:r>
                      <a:r>
                        <a:rPr lang="en-US" altLang="ko-KR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( </a:t>
                      </a:r>
                      <a:r>
                        <a:rPr lang="ko-KR" altLang="en-US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광주시 </a:t>
                      </a:r>
                      <a:r>
                        <a:rPr lang="ko-KR" altLang="en-US" sz="4000" b="1" kern="0" spc="-120" dirty="0" err="1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중앙로</a:t>
                      </a:r>
                      <a:r>
                        <a:rPr lang="ko-KR" altLang="en-US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</a:t>
                      </a:r>
                      <a:r>
                        <a:rPr lang="en-US" altLang="ko-KR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175</a:t>
                      </a:r>
                      <a:r>
                        <a:rPr lang="ko-KR" altLang="en-US" sz="4000" b="1" kern="0" spc="-120" dirty="0" err="1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번길</a:t>
                      </a:r>
                      <a:r>
                        <a:rPr lang="ko-KR" altLang="en-US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</a:t>
                      </a:r>
                      <a:r>
                        <a:rPr lang="en-US" altLang="ko-KR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12 2</a:t>
                      </a:r>
                      <a:r>
                        <a:rPr lang="ko-KR" altLang="en-US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층 </a:t>
                      </a:r>
                      <a:r>
                        <a:rPr lang="en-US" altLang="ko-KR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(</a:t>
                      </a:r>
                      <a:r>
                        <a:rPr lang="ko-KR" altLang="en-US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사</a:t>
                      </a:r>
                      <a:r>
                        <a:rPr lang="en-US" altLang="ko-KR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)</a:t>
                      </a:r>
                      <a:r>
                        <a:rPr lang="ko-KR" altLang="en-US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광주시자원봉사센터 사무실</a:t>
                      </a:r>
                      <a:r>
                        <a:rPr lang="en-US" altLang="ko-KR" sz="4000" b="1" kern="0" spc="-12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2. </a:t>
                      </a:r>
                      <a:r>
                        <a:rPr lang="ko-KR" altLang="en-US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이메일 제출 </a:t>
                      </a: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(</a:t>
                      </a:r>
                      <a:r>
                        <a:rPr lang="en-US" altLang="ko-KR" sz="4000" b="1" u="sng" kern="0" spc="0" dirty="0">
                          <a:solidFill>
                            <a:srgbClr val="800080"/>
                          </a:solidFill>
                          <a:effectLst/>
                          <a:uFill>
                            <a:solidFill>
                              <a:srgbClr val="800080"/>
                            </a:solidFill>
                          </a:uFill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  <a:hlinkClick r:id="rId2"/>
                        </a:rPr>
                        <a:t>gjvol@hanmail.net</a:t>
                      </a: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3.(</a:t>
                      </a:r>
                      <a:r>
                        <a:rPr lang="ko-KR" altLang="en-US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사</a:t>
                      </a: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)</a:t>
                      </a:r>
                      <a:r>
                        <a:rPr lang="ko-KR" altLang="en-US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광주시자원봉사센터 </a:t>
                      </a:r>
                      <a:r>
                        <a:rPr lang="ko-KR" altLang="en-US" sz="4000" b="1" kern="0" spc="0" dirty="0" err="1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카카오톡</a:t>
                      </a:r>
                      <a:r>
                        <a:rPr lang="ko-KR" altLang="en-US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채널 </a:t>
                      </a:r>
                      <a:r>
                        <a:rPr lang="ko-KR" altLang="en-US" sz="4000" b="1" kern="0" spc="0" dirty="0" err="1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채팅창에</a:t>
                      </a:r>
                      <a:r>
                        <a:rPr lang="ko-KR" altLang="en-US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전송 </a:t>
                      </a:r>
                      <a:endParaRPr lang="en-US" altLang="ko-KR" sz="1200" b="0" kern="0" spc="0" dirty="0" smtClean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-8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(</a:t>
                      </a:r>
                      <a:r>
                        <a:rPr lang="ko-KR" altLang="en-US" sz="4000" b="1" kern="0" spc="-80" dirty="0" err="1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카카오톡</a:t>
                      </a:r>
                      <a:r>
                        <a:rPr lang="ko-KR" altLang="en-US" sz="4000" b="1" kern="0" spc="-8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</a:t>
                      </a:r>
                      <a:r>
                        <a:rPr lang="ko-KR" altLang="en-US" sz="4000" b="1" kern="0" spc="-80" dirty="0" err="1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검책창에서</a:t>
                      </a:r>
                      <a:r>
                        <a:rPr lang="ko-KR" altLang="en-US" sz="4000" b="1" kern="0" spc="-8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</a:t>
                      </a:r>
                      <a:r>
                        <a:rPr lang="en-US" altLang="ko-KR" sz="4000" b="1" kern="0" spc="-8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“</a:t>
                      </a:r>
                      <a:r>
                        <a:rPr lang="ko-KR" altLang="en-US" sz="4000" b="1" kern="0" spc="-8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광주시자원봉사센터</a:t>
                      </a:r>
                      <a:r>
                        <a:rPr lang="en-US" altLang="ko-KR" sz="4000" b="1" kern="0" spc="-8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”</a:t>
                      </a:r>
                      <a:r>
                        <a:rPr lang="ko-KR" altLang="en-US" sz="4000" b="1" kern="0" spc="-8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</a:t>
                      </a:r>
                      <a:r>
                        <a:rPr lang="ko-KR" altLang="en-US" sz="4000" b="1" kern="0" spc="-8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검색</a:t>
                      </a:r>
                      <a:r>
                        <a:rPr lang="en-US" altLang="ko-KR" sz="4000" b="1" kern="0" spc="-8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4. </a:t>
                      </a:r>
                      <a:r>
                        <a:rPr lang="en-US" altLang="ko-KR" sz="4000" b="1" kern="0" spc="-1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010-8234-0526 </a:t>
                      </a:r>
                      <a:r>
                        <a:rPr lang="en-US" altLang="ko-KR" sz="4000" b="1" kern="0" spc="-5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(</a:t>
                      </a:r>
                      <a:r>
                        <a:rPr lang="ko-KR" altLang="en-US" sz="4000" b="1" kern="0" spc="-5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광주시자원봉사센터 김진영 팀장</a:t>
                      </a:r>
                      <a:r>
                        <a:rPr lang="en-US" altLang="ko-KR" sz="4000" b="1" kern="0" spc="-5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) </a:t>
                      </a:r>
                      <a:r>
                        <a:rPr lang="ko-KR" altLang="en-US" sz="4000" b="1" kern="0" spc="-50" dirty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번호로 </a:t>
                      </a:r>
                      <a:r>
                        <a:rPr lang="ko-KR" altLang="en-US" sz="4000" b="1" kern="0" spc="-50" dirty="0" err="1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문자메세지</a:t>
                      </a:r>
                      <a:r>
                        <a:rPr lang="ko-KR" altLang="en-US" sz="4000" b="1" kern="0" spc="-5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전송</a:t>
                      </a:r>
                      <a:r>
                        <a:rPr lang="ko-KR" altLang="en-US" sz="4000" b="1" kern="0" spc="-40" dirty="0" smtClean="0">
                          <a:solidFill>
                            <a:srgbClr val="000000"/>
                          </a:solidFill>
                          <a:effectLst/>
                          <a:latin typeface="자원봉사안녕 Bold" panose="02020603020101020101" pitchFamily="18" charset="-127"/>
                          <a:ea typeface="자원봉사안녕 Bold" panose="02020603020101020101" pitchFamily="18" charset="-127"/>
                        </a:rPr>
                        <a:t>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자원봉사안녕 Bold" panose="02020603020101020101" pitchFamily="18" charset="-127"/>
                        <a:ea typeface="자원봉사안녕 Bold" panose="02020603020101020101" pitchFamily="18" charset="-127"/>
                      </a:endParaRPr>
                    </a:p>
                  </a:txBody>
                  <a:tcPr marL="54800" marR="54800" marT="15151" marB="151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5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6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패싯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332</Words>
  <Application>Microsoft Office PowerPoint</Application>
  <PresentationFormat>사용자 지정</PresentationFormat>
  <Paragraphs>62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HY그래픽M</vt:lpstr>
      <vt:lpstr>맑은 고딕</vt:lpstr>
      <vt:lpstr>자원봉사안녕 Bold</vt:lpstr>
      <vt:lpstr>함초롬바탕</vt:lpstr>
      <vt:lpstr>Arial</vt:lpstr>
      <vt:lpstr>Trebuchet MS</vt:lpstr>
      <vt:lpstr>Wingdings 3</vt:lpstr>
      <vt:lpstr>패싯</vt:lpstr>
      <vt:lpstr>2021 광주시자원봉사자 한마음대축제 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gjvol@hanmail.net</dc:creator>
  <cp:lastModifiedBy>gjvol@hanmail.net</cp:lastModifiedBy>
  <cp:revision>75</cp:revision>
  <dcterms:created xsi:type="dcterms:W3CDTF">2021-12-10T04:49:22Z</dcterms:created>
  <dcterms:modified xsi:type="dcterms:W3CDTF">2021-12-13T02:03:16Z</dcterms:modified>
</cp:coreProperties>
</file>