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handoutMasterIdLst>
    <p:handoutMasterId r:id="rId3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3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81" r:id="rId24"/>
    <p:sldId id="282" r:id="rId25"/>
    <p:sldId id="277" r:id="rId26"/>
    <p:sldId id="279" r:id="rId27"/>
    <p:sldId id="280" r:id="rId28"/>
    <p:sldId id="283" r:id="rId29"/>
    <p:sldId id="284" r:id="rId30"/>
  </p:sldIdLst>
  <p:sldSz cx="12192000" cy="6858000"/>
  <p:notesSz cx="6888163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9B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A91F4-052C-4A97-B456-E3B610B9C4BE}" type="datetimeFigureOut">
              <a:rPr lang="ko-KR" altLang="en-US" smtClean="0"/>
              <a:t>2022-04-26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52023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902075" y="952023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2CA53E-0DD3-4AD7-AB59-BD2BC1DE56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0364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4/26/2022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4/26/2022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4/26/2022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4/26/2022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4/26/2022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4/26/2022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4/26/2022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1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1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1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1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1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1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1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1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1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우수프로그램 및 </a:t>
            </a:r>
            <a:r>
              <a:rPr lang="ko-KR" altLang="en-US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민간경상</a:t>
            </a:r>
            <a:r>
              <a:rPr lang="ko-KR" altLang="en-US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ko-KR" altLang="en-US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월례모임</a:t>
            </a:r>
            <a:r>
              <a:rPr lang="ko-KR" altLang="en-US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(1</a:t>
            </a:r>
            <a:r>
              <a:rPr lang="ko-KR" altLang="en-US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차</a:t>
            </a:r>
            <a:r>
              <a:rPr lang="en-US" altLang="ko-KR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</a:t>
            </a:r>
            <a:r>
              <a:rPr lang="ko-KR" altLang="en-US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endParaRPr lang="ko-KR" altLang="en-US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-(</a:t>
            </a:r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사</a:t>
            </a:r>
            <a:r>
              <a:rPr lang="en-US" altLang="ko-KR" sz="36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</a:t>
            </a:r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광주시자원봉사센터 </a:t>
            </a:r>
            <a:r>
              <a:rPr lang="en-US" altLang="ko-KR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 </a:t>
            </a:r>
            <a:endParaRPr lang="ko-KR" altLang="en-US" sz="36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446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31383" y="100168"/>
            <a:ext cx="7729728" cy="1188720"/>
          </a:xfrm>
        </p:spPr>
        <p:txBody>
          <a:bodyPr>
            <a:normAutofit/>
          </a:bodyPr>
          <a:lstStyle/>
          <a:p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수입</a:t>
            </a:r>
            <a:r>
              <a:rPr lang="en-US" altLang="ko-KR" sz="36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/</a:t>
            </a:r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지출 </a:t>
            </a:r>
            <a:r>
              <a:rPr lang="ko-KR" altLang="en-US" sz="3600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내역별</a:t>
            </a:r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참고사항 </a:t>
            </a:r>
            <a:endParaRPr lang="en-US" altLang="ko-KR" sz="36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412382"/>
              </p:ext>
            </p:extLst>
          </p:nvPr>
        </p:nvGraphicFramePr>
        <p:xfrm>
          <a:off x="1932247" y="1559251"/>
          <a:ext cx="8192656" cy="3662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596638">
                  <a:extLst>
                    <a:ext uri="{9D8B030D-6E8A-4147-A177-3AD203B41FA5}">
                      <a16:colId xmlns:a16="http://schemas.microsoft.com/office/drawing/2014/main" val="3218356508"/>
                    </a:ext>
                  </a:extLst>
                </a:gridCol>
                <a:gridCol w="5241042">
                  <a:extLst>
                    <a:ext uri="{9D8B030D-6E8A-4147-A177-3AD203B41FA5}">
                      <a16:colId xmlns:a16="http://schemas.microsoft.com/office/drawing/2014/main" val="3543799040"/>
                    </a:ext>
                  </a:extLst>
                </a:gridCol>
                <a:gridCol w="1354976">
                  <a:extLst>
                    <a:ext uri="{9D8B030D-6E8A-4147-A177-3AD203B41FA5}">
                      <a16:colId xmlns:a16="http://schemas.microsoft.com/office/drawing/2014/main" val="29656659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지출내용</a:t>
                      </a:r>
                      <a:r>
                        <a:rPr lang="ko-KR" altLang="en-US" dirty="0" smtClean="0"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제출서류 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비고 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789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공연료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증빙 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⦁ </a:t>
                      </a:r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이체처리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결과 </a:t>
                      </a:r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건별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</a:t>
                      </a:r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상세조회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or </a:t>
                      </a:r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이체확인증</a:t>
                      </a:r>
                      <a:endParaRPr lang="ko-KR" altLang="en-US" dirty="0" smtClean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  <a:p>
                      <a:pPr algn="l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⦁ 수당지급확인서</a:t>
                      </a:r>
                    </a:p>
                    <a:p>
                      <a:pPr algn="l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⦁ 공연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(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행사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) 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결과보고서</a:t>
                      </a:r>
                    </a:p>
                    <a:p>
                      <a:pPr algn="l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⦁ </a:t>
                      </a:r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공연자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프로필 또는 활동 이력서</a:t>
                      </a:r>
                    </a:p>
                    <a:p>
                      <a:pPr algn="l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⦁ 통장사본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600" dirty="0" smtClean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8552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계좌이체</a:t>
                      </a:r>
                      <a:endParaRPr lang="en-US" altLang="ko-KR" dirty="0" smtClean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(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물품구입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)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⦁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전자 세금계산서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(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현금영수증 대체 가능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)</a:t>
                      </a:r>
                    </a:p>
                    <a:p>
                      <a:pPr algn="l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⦁ </a:t>
                      </a:r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이체처리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결과 </a:t>
                      </a:r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건별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</a:t>
                      </a:r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상세조회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or </a:t>
                      </a:r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이체확인증</a:t>
                      </a:r>
                      <a:endParaRPr lang="ko-KR" altLang="en-US" dirty="0" smtClean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  <a:p>
                      <a:pPr algn="l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⦁ 사업자등록증</a:t>
                      </a:r>
                    </a:p>
                    <a:p>
                      <a:pPr algn="l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⦁ 업체 통장 사본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400" dirty="0" smtClean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293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참고사항 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⦁ 모든 지출은 산출에 근거하여 내역 확인이 가능해야 함</a:t>
                      </a:r>
                    </a:p>
                    <a:p>
                      <a:pPr algn="l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⦁ 이체확인증은 입금 계좌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, 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예금주 표기되어 있어야 함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6069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92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22576" y="1155884"/>
            <a:ext cx="7729728" cy="1188720"/>
          </a:xfrm>
        </p:spPr>
        <p:txBody>
          <a:bodyPr>
            <a:normAutofit/>
          </a:bodyPr>
          <a:lstStyle/>
          <a:p>
            <a:r>
              <a:rPr lang="ko-KR" altLang="en-US" sz="3600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지출절차</a:t>
            </a:r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endParaRPr lang="en-US" altLang="ko-KR" sz="36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322576" y="2604792"/>
            <a:ext cx="7902079" cy="32806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①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계획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-&gt; </a:t>
            </a:r>
            <a:r>
              <a:rPr lang="ko-KR" altLang="en-US" sz="2400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내부승인서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품의서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 -&gt;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지출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-&gt;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지출결의서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-&gt;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실적보고서에 </a:t>
            </a:r>
            <a:r>
              <a:rPr lang="ko-KR" altLang="en-US" sz="2400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회계내역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작성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-&gt;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회계 서류 및 증빙서류 </a:t>
            </a:r>
            <a:r>
              <a:rPr lang="ko-KR" altLang="en-US" sz="2400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편철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endParaRPr lang="en-US" altLang="ko-KR" sz="2400" dirty="0" smtClean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endParaRPr lang="en-US" altLang="ko-KR" sz="24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품의서와 지출결의서 중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1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개는 必 작성 </a:t>
            </a:r>
            <a:endParaRPr lang="en-US" altLang="ko-KR" sz="2400" dirty="0" smtClean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예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품의서 작성시 지출결의서 생략 가능</a:t>
            </a:r>
            <a:endParaRPr lang="en-US" altLang="ko-KR" sz="2400" dirty="0" smtClean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예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결의서 작성시 </a:t>
            </a:r>
            <a:r>
              <a:rPr lang="ko-KR" altLang="en-US" sz="2400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내부승인서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품의서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 </a:t>
            </a:r>
            <a:r>
              <a:rPr lang="ko-KR" altLang="en-US" sz="2400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생략가능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endParaRPr lang="ko-KR" altLang="en-US" sz="24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7075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22576" y="1155884"/>
            <a:ext cx="7729728" cy="1188720"/>
          </a:xfrm>
        </p:spPr>
        <p:txBody>
          <a:bodyPr>
            <a:normAutofit/>
          </a:bodyPr>
          <a:lstStyle/>
          <a:p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 사용 방법 및 유의사항 </a:t>
            </a:r>
            <a:endParaRPr lang="en-US" altLang="ko-KR" sz="36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322576" y="2604792"/>
            <a:ext cx="7902079" cy="32806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①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 지출은 반드시 전용 </a:t>
            </a:r>
            <a:r>
              <a:rPr lang="ko-KR" altLang="en-US" sz="2400" u="sng" dirty="0" smtClean="0">
                <a:solidFill>
                  <a:srgbClr val="F59B09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체크카드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로 집행하는 것이 원칙 </a:t>
            </a:r>
            <a:endParaRPr lang="en-US" altLang="ko-KR" sz="2400" dirty="0" smtClean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보조금과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자부담은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통장을 각각 개설하여 별도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관리</a:t>
            </a:r>
            <a:endParaRPr lang="en-US" altLang="ko-KR" sz="2400" dirty="0" smtClean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 통장은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신규개설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또는 잔액 “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0”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원으로 정리 후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사용</a:t>
            </a:r>
            <a:endParaRPr lang="ko-KR" altLang="en-US" sz="24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기존 개설된 통장 사용 시 반드시 잔액을 “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0”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원으로 정리 후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사용</a:t>
            </a:r>
            <a:endParaRPr lang="en-US" altLang="ko-KR" sz="2400" dirty="0" smtClean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 전용 체크카드 집행이 곤란한 경우 계좌이체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인정</a:t>
            </a:r>
            <a:endParaRPr lang="ko-KR" altLang="en-US" sz="24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체크카드 사용이 곤란한 경우의 예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: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강사비</a:t>
            </a:r>
            <a:endParaRPr lang="ko-KR" altLang="en-US" sz="24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endParaRPr lang="en-US" altLang="ko-KR" sz="24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8023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22576" y="1155884"/>
            <a:ext cx="7729728" cy="1188720"/>
          </a:xfrm>
        </p:spPr>
        <p:txBody>
          <a:bodyPr>
            <a:normAutofit/>
          </a:bodyPr>
          <a:lstStyle/>
          <a:p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 사용 방법 및 유의사항 </a:t>
            </a:r>
            <a:endParaRPr lang="en-US" altLang="ko-KR" sz="36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322576" y="2604792"/>
            <a:ext cx="7902079" cy="32806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② 보조금 집행은 사업추진 기간 이내 집행 완료하여야 함</a:t>
            </a: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사업추진 기간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: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2022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년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4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월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교부일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~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11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월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30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일</a:t>
            </a: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기간 경과 후에 집행 시 사용한 금액 환수</a:t>
            </a: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기한 내 보조금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미집행액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집행 잔액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예금이자는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반납</a:t>
            </a:r>
            <a:endParaRPr lang="en-US" altLang="ko-KR" sz="2400" dirty="0" smtClean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봉사가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11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월에 이전에 끝날 경우 </a:t>
            </a:r>
            <a:r>
              <a:rPr lang="ko-KR" altLang="en-US" sz="2400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사업종료후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10</a:t>
            </a:r>
            <a:r>
              <a:rPr lang="ko-KR" altLang="en-US" sz="2400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일이내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ko-KR" altLang="en-US" sz="2400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실적보고서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제출 </a:t>
            </a:r>
            <a:endParaRPr lang="en-US" altLang="ko-KR" sz="2400" dirty="0" smtClean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잔액 및 이자 반납은 추후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(12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월경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endParaRPr lang="en-US" altLang="ko-KR" sz="24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682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22576" y="1155884"/>
            <a:ext cx="7729728" cy="1188720"/>
          </a:xfrm>
        </p:spPr>
        <p:txBody>
          <a:bodyPr>
            <a:normAutofit/>
          </a:bodyPr>
          <a:lstStyle/>
          <a:p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 사용 방법 및 유의사항 </a:t>
            </a:r>
            <a:endParaRPr lang="en-US" altLang="ko-KR" sz="36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322576" y="2604792"/>
            <a:ext cx="7902079" cy="32806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③ 사업개시일부터 보조금 집행 가능</a:t>
            </a: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사업기간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: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2022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년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4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월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15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일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~ 11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월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30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일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endParaRPr lang="ko-KR" altLang="en-US" sz="24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개시일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이전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이후에 사용한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집행액은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전액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환수대상이므로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자부담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처리</a:t>
            </a:r>
            <a:endParaRPr lang="en-US" altLang="ko-KR" sz="2400" dirty="0" smtClean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endParaRPr lang="ko-KR" altLang="en-US" sz="24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9482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22576" y="1155884"/>
            <a:ext cx="7729728" cy="1188720"/>
          </a:xfrm>
        </p:spPr>
        <p:txBody>
          <a:bodyPr>
            <a:normAutofit/>
          </a:bodyPr>
          <a:lstStyle/>
          <a:p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 사용 방법 및 유의사항 </a:t>
            </a:r>
            <a:endParaRPr lang="en-US" altLang="ko-KR" sz="36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322576" y="2604792"/>
            <a:ext cx="7902079" cy="32806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④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일괄인출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금지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일괄결제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금지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</a:t>
            </a:r>
            <a:endParaRPr lang="ko-KR" altLang="en-US" sz="24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지출원인행위가 발생하지 않는 경우 인출 및 지출 금지</a:t>
            </a: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일괄인출하여 사후 정산하는 형태의 회계처리 금지</a:t>
            </a: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 통장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회계장부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영수증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카드사용전표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간에는 집행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일</a:t>
            </a:r>
            <a:endParaRPr lang="ko-KR" altLang="en-US" sz="24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및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금액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등이 상호 일치하여야 함</a:t>
            </a:r>
          </a:p>
          <a:p>
            <a:pPr marL="0" indent="0">
              <a:buNone/>
            </a:pP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예시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)4,000,000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원 보조금 지원 받고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-&gt;4,000,000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원 이상 </a:t>
            </a:r>
            <a:r>
              <a:rPr lang="ko-KR" altLang="en-US" sz="2400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전체집행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endParaRPr lang="ko-KR" altLang="en-US" sz="24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3589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22576" y="1155884"/>
            <a:ext cx="7729728" cy="1188720"/>
          </a:xfrm>
        </p:spPr>
        <p:txBody>
          <a:bodyPr>
            <a:normAutofit/>
          </a:bodyPr>
          <a:lstStyle/>
          <a:p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 사용 방법 및 유의사항 </a:t>
            </a:r>
            <a:endParaRPr lang="en-US" altLang="ko-KR" sz="36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236400" y="2596480"/>
            <a:ext cx="7902079" cy="32806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⑤ 보조금 집행은 보조금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교부신청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시 제출한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사업계획서상의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집행계획에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의하여 집행 </a:t>
            </a: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⑥ 영수증 증빙 철저</a:t>
            </a: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 전용 체크카드 영수증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원칙으로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함</a:t>
            </a:r>
          </a:p>
          <a:p>
            <a:pPr marL="0" indent="0">
              <a:buNone/>
            </a:pP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endParaRPr lang="ko-KR" altLang="en-US" sz="24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3962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414016" y="324611"/>
            <a:ext cx="7729728" cy="1188720"/>
          </a:xfrm>
        </p:spPr>
        <p:txBody>
          <a:bodyPr>
            <a:normAutofit/>
          </a:bodyPr>
          <a:lstStyle/>
          <a:p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 사용 방법 및 유의사항 </a:t>
            </a:r>
            <a:endParaRPr lang="en-US" altLang="ko-KR" sz="36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244712" y="1715331"/>
            <a:ext cx="8769651" cy="49514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⑦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강사비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등 원천징수 처리 </a:t>
            </a: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강사비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등 지급 시 원천징수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: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강사비는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일용근로자의 근로소득에 포함</a:t>
            </a: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※ 1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회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강사비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125,000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원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초과 시 반드시 세금공제 후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지급</a:t>
            </a:r>
            <a:endParaRPr lang="en-US" altLang="ko-KR" sz="2400" dirty="0" smtClean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소득세법시행령 제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87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조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→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일괄지급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안 되며 매회 지급해야 함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. ※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수취인 확인 가능한 계좌이체를 원칙으로 함</a:t>
            </a: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※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원천징수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: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원천징수의무자가 소득 지급 시 관련 세액을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징수하여</a:t>
            </a:r>
            <a:endParaRPr lang="ko-KR" altLang="en-US" sz="24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다음 달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10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일까지 납부하는 것을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말함</a:t>
            </a:r>
            <a:endParaRPr lang="ko-KR" altLang="en-US" sz="24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세금은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총금액의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8.8% /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소득세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8%,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주민세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0.8)</a:t>
            </a:r>
          </a:p>
          <a:p>
            <a:pPr marL="0" indent="0">
              <a:buNone/>
            </a:pP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＊단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강사 중에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3.3%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징수가 가능한 경우에는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3.3%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세금 징수 </a:t>
            </a:r>
            <a:endParaRPr lang="ko-KR" altLang="en-US" sz="24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1581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414016" y="324611"/>
            <a:ext cx="7729728" cy="1188720"/>
          </a:xfrm>
        </p:spPr>
        <p:txBody>
          <a:bodyPr>
            <a:normAutofit/>
          </a:bodyPr>
          <a:lstStyle/>
          <a:p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 사용 방법 및 유의사항 </a:t>
            </a:r>
            <a:endParaRPr lang="en-US" altLang="ko-KR" sz="36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244712" y="1715331"/>
            <a:ext cx="8769651" cy="49514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⑦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강사비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등 원천징수 처리 </a:t>
            </a: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강사비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등 지급 시 원천징수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: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강사비는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일용근로자의 근로소득에 포함</a:t>
            </a: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※ 1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회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강사비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125,000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원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초과 시 반드시 세금공제 후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지급</a:t>
            </a:r>
            <a:endParaRPr lang="en-US" altLang="ko-KR" sz="2400" dirty="0" smtClean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소득세법시행령 제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87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조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→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일괄지급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안 되며 매회 지급해야 함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. ※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수취인 확인 가능한 계좌이체를 원칙으로 함</a:t>
            </a: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※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원천징수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: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원천징수의무자가 소득 지급 시 관련 세액을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징수하여</a:t>
            </a:r>
            <a:endParaRPr lang="ko-KR" altLang="en-US" sz="24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다음 달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10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일까지 납부하는 것을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말함</a:t>
            </a:r>
            <a:endParaRPr lang="ko-KR" altLang="en-US" sz="24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세금은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총금액의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8.8% /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소득세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8%,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주민세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0.8)</a:t>
            </a:r>
          </a:p>
          <a:p>
            <a:pPr marL="0" indent="0">
              <a:buNone/>
            </a:pP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＊단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강사 중에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3.3%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징수가 가능한 경우에는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3.3%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세금 징수 </a:t>
            </a:r>
            <a:endParaRPr lang="ko-KR" altLang="en-US" sz="24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154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414016" y="324611"/>
            <a:ext cx="7729728" cy="1188720"/>
          </a:xfrm>
        </p:spPr>
        <p:txBody>
          <a:bodyPr>
            <a:normAutofit/>
          </a:bodyPr>
          <a:lstStyle/>
          <a:p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 사용 방법 및 유의사항 </a:t>
            </a:r>
            <a:endParaRPr lang="en-US" altLang="ko-KR" sz="36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244712" y="1715331"/>
            <a:ext cx="8769651" cy="49514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⑧ 지출 증빙은 카드 매출전표 인정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원칙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-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지출 증빙은 전용 카드 매출전표를 원칙으로 하되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예외적으로 </a:t>
            </a: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세금계산서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계좌이체 영수증 인정 </a:t>
            </a: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물품구입비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급량비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등 소모성 경비는 전용 카드로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결제토록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하며</a:t>
            </a: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ko-KR" altLang="en-US" sz="2400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카드사용은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등록된 카드만 인정함</a:t>
            </a:r>
          </a:p>
        </p:txBody>
      </p:sp>
    </p:spTree>
    <p:extLst>
      <p:ext uri="{BB962C8B-B14F-4D97-AF65-F5344CB8AC3E}">
        <p14:creationId xmlns:p14="http://schemas.microsoft.com/office/powerpoint/2010/main" val="70435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목차</a:t>
            </a:r>
            <a:r>
              <a:rPr lang="ko-KR" altLang="en-US" sz="3600" dirty="0" smtClean="0"/>
              <a:t> 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32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 회계처리 원칙 </a:t>
            </a:r>
            <a:endParaRPr lang="en-US" altLang="ko-KR" sz="3200" dirty="0" smtClean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r>
              <a:rPr lang="ko-KR" altLang="en-US" sz="32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 사용에 따른 증빙서류 작성 안내 </a:t>
            </a:r>
            <a:endParaRPr lang="en-US" altLang="ko-KR" sz="3200" dirty="0" smtClean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r>
              <a:rPr lang="en-US" altLang="ko-KR" sz="32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5</a:t>
            </a:r>
            <a:r>
              <a:rPr lang="ko-KR" altLang="en-US" sz="32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월 봉사활동 일정 공유 </a:t>
            </a:r>
            <a:endParaRPr lang="ko-KR" altLang="en-US" sz="32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033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414016" y="324611"/>
            <a:ext cx="7729728" cy="1188720"/>
          </a:xfrm>
        </p:spPr>
        <p:txBody>
          <a:bodyPr>
            <a:normAutofit/>
          </a:bodyPr>
          <a:lstStyle/>
          <a:p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 사용 방법 및 유의사항 </a:t>
            </a:r>
            <a:endParaRPr lang="en-US" altLang="ko-KR" sz="36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244712" y="1715331"/>
            <a:ext cx="8769651" cy="49514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⑨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보조금으로 홍보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인쇄물 등 제작 시 표기 방법</a:t>
            </a: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 (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사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광주시자원봉사센터 지원사업임을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명시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위치는 상관없음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 </a:t>
            </a:r>
            <a:endParaRPr lang="ko-KR" altLang="en-US" sz="24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예시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민간경상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보조사업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/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광주시자원봉사센터 우수프로그램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지원사업 </a:t>
            </a: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endParaRPr lang="en-US" altLang="ko-KR" sz="2400" dirty="0" smtClean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endParaRPr lang="en-US" altLang="ko-KR" sz="24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endParaRPr lang="en-US" altLang="ko-KR" sz="2400" dirty="0" smtClean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endParaRPr lang="en-US" altLang="ko-KR" sz="24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endParaRPr lang="ko-KR" altLang="en-US" sz="24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위의 표기가 없는 인쇄물 및 제작 건은 결과물로 인정 불가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환수대상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 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4321" y="3216071"/>
            <a:ext cx="4714875" cy="119062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7639" y="4581738"/>
            <a:ext cx="4788238" cy="95501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7069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414016" y="324611"/>
            <a:ext cx="7729728" cy="1188720"/>
          </a:xfrm>
        </p:spPr>
        <p:txBody>
          <a:bodyPr>
            <a:normAutofit/>
          </a:bodyPr>
          <a:lstStyle/>
          <a:p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 사용 방법 및 유의사항 </a:t>
            </a:r>
            <a:endParaRPr lang="en-US" altLang="ko-KR" sz="36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244712" y="1715331"/>
            <a:ext cx="8769651" cy="49514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⑩ 기타</a:t>
            </a: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사업 진행 시 발생하는 은행 간 송금 수수료는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자부담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처리</a:t>
            </a: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사업계획서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정산보고서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등 서류 작성은 본 센터에서 제시한 서식을 </a:t>
            </a: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  원칙으로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함</a:t>
            </a: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사업계획의 변경이 불가피한 경우에는 사전에 광주시자원봉사센터장의 </a:t>
            </a: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승인을 받아야 하며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자부담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예산을 사업비로 변경 지출은 불가</a:t>
            </a: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사업 완료 시점에서의 </a:t>
            </a:r>
            <a:r>
              <a:rPr lang="ko-KR" altLang="en-US" sz="2400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예산계획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변경은 원칙적으로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불인정</a:t>
            </a:r>
            <a:endParaRPr lang="en-US" altLang="ko-KR" sz="2400" dirty="0" smtClean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예산 변경은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10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월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28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일까지만 가능합니다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.) </a:t>
            </a:r>
          </a:p>
          <a:p>
            <a:pPr marL="0" indent="0">
              <a:buNone/>
            </a:pP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사업계획 변경 승인 공문 서식 참조 </a:t>
            </a:r>
            <a:endParaRPr lang="ko-KR" altLang="en-US" sz="24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3510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414016" y="324611"/>
            <a:ext cx="7729728" cy="1188720"/>
          </a:xfrm>
        </p:spPr>
        <p:txBody>
          <a:bodyPr>
            <a:normAutofit/>
          </a:bodyPr>
          <a:lstStyle/>
          <a:p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 사용 방법 및 유의사항 </a:t>
            </a:r>
            <a:endParaRPr lang="en-US" altLang="ko-KR" sz="36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244712" y="1715331"/>
            <a:ext cx="8769651" cy="35965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&lt;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회계 집행 시 제출 증빙 서류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–</a:t>
            </a:r>
            <a:r>
              <a:rPr lang="ko-KR" altLang="en-US" sz="2400" u="sng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강사료 지급 시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&gt; </a:t>
            </a:r>
            <a:endParaRPr lang="en-US" altLang="ko-KR" sz="24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⦁ </a:t>
            </a:r>
            <a:r>
              <a:rPr lang="ko-KR" altLang="en-US" sz="2400" dirty="0" err="1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강사이력서</a:t>
            </a:r>
            <a:r>
              <a:rPr lang="en-US" altLang="ko-KR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등급 확인이 가능해야 함</a:t>
            </a:r>
            <a:r>
              <a:rPr lang="en-US" altLang="ko-KR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⦁ </a:t>
            </a: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수당지급확인서</a:t>
            </a:r>
          </a:p>
          <a:p>
            <a:pPr marL="0" indent="0">
              <a:buNone/>
            </a:pP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⦁ </a:t>
            </a:r>
            <a:r>
              <a:rPr lang="ko-KR" altLang="en-US" sz="2400" dirty="0" err="1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이체처리</a:t>
            </a: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결과 </a:t>
            </a:r>
            <a:r>
              <a:rPr lang="ko-KR" altLang="en-US" sz="2400" dirty="0" err="1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건별</a:t>
            </a: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ko-KR" altLang="en-US" sz="2400" dirty="0" err="1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상세조회</a:t>
            </a: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or </a:t>
            </a:r>
            <a:r>
              <a:rPr lang="ko-KR" altLang="en-US" sz="2400" dirty="0" err="1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이체확인증</a:t>
            </a:r>
            <a:endParaRPr lang="ko-KR" altLang="en-US" sz="2400" dirty="0">
              <a:solidFill>
                <a:schemeClr val="tx1"/>
              </a:solidFill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⦁ 강의 결과보고서</a:t>
            </a:r>
          </a:p>
          <a:p>
            <a:pPr marL="0" indent="0">
              <a:buNone/>
            </a:pP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⦁ 원천징수 영수증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월 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125,000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원 이상 받는 자에 </a:t>
            </a: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한함</a:t>
            </a:r>
            <a:r>
              <a:rPr lang="en-US" altLang="ko-KR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⦁ 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통장사본</a:t>
            </a:r>
            <a:endParaRPr lang="ko-KR" altLang="en-US" sz="2400" dirty="0">
              <a:solidFill>
                <a:schemeClr val="tx1"/>
              </a:solidFill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2637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414016" y="324611"/>
            <a:ext cx="7729728" cy="1188720"/>
          </a:xfrm>
        </p:spPr>
        <p:txBody>
          <a:bodyPr>
            <a:normAutofit/>
          </a:bodyPr>
          <a:lstStyle/>
          <a:p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 사용 방법 및 유의사항 </a:t>
            </a:r>
            <a:endParaRPr lang="en-US" altLang="ko-KR" sz="36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244712" y="1715331"/>
            <a:ext cx="8769651" cy="35965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&lt;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회계 집행 시 제출 증빙 서류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–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수당 </a:t>
            </a:r>
            <a:r>
              <a:rPr lang="ko-KR" altLang="en-US" sz="2400" u="sng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지급 시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&gt; </a:t>
            </a:r>
            <a:endParaRPr lang="en-US" altLang="ko-KR" sz="24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⦁ </a:t>
            </a:r>
            <a:r>
              <a:rPr lang="ko-KR" altLang="en-US" sz="2400" dirty="0" err="1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이체처리</a:t>
            </a: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결과 </a:t>
            </a:r>
            <a:r>
              <a:rPr lang="ko-KR" altLang="en-US" sz="2400" dirty="0" err="1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건별</a:t>
            </a: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ko-KR" altLang="en-US" sz="2400" dirty="0" err="1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상세조회</a:t>
            </a: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or </a:t>
            </a:r>
            <a:r>
              <a:rPr lang="ko-KR" altLang="en-US" sz="2400" dirty="0" err="1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이체확인증</a:t>
            </a:r>
            <a:endParaRPr lang="ko-KR" altLang="en-US" sz="2400" dirty="0">
              <a:solidFill>
                <a:schemeClr val="tx1"/>
              </a:solidFill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⦁ 수당지급확인서</a:t>
            </a:r>
          </a:p>
          <a:p>
            <a:pPr marL="0" indent="0">
              <a:buNone/>
            </a:pP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⦁ 공연</a:t>
            </a:r>
            <a:r>
              <a:rPr lang="en-US" altLang="ko-KR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행사</a:t>
            </a:r>
            <a:r>
              <a:rPr lang="en-US" altLang="ko-KR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 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결과보고서 </a:t>
            </a:r>
            <a:endParaRPr lang="ko-KR" altLang="en-US" sz="2400" dirty="0">
              <a:solidFill>
                <a:schemeClr val="tx1"/>
              </a:solidFill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⦁ </a:t>
            </a:r>
            <a:r>
              <a:rPr lang="ko-KR" altLang="en-US" sz="2400" dirty="0" err="1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공연자</a:t>
            </a: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프로필 또는 활동 이력서</a:t>
            </a:r>
          </a:p>
          <a:p>
            <a:pPr marL="0" indent="0">
              <a:buNone/>
            </a:pP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⦁ 통장사본</a:t>
            </a:r>
          </a:p>
        </p:txBody>
      </p:sp>
    </p:spTree>
    <p:extLst>
      <p:ext uri="{BB962C8B-B14F-4D97-AF65-F5344CB8AC3E}">
        <p14:creationId xmlns:p14="http://schemas.microsoft.com/office/powerpoint/2010/main" val="129830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414016" y="324611"/>
            <a:ext cx="7729728" cy="1188720"/>
          </a:xfrm>
        </p:spPr>
        <p:txBody>
          <a:bodyPr>
            <a:normAutofit/>
          </a:bodyPr>
          <a:lstStyle/>
          <a:p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 사용 방법 및 유의사항 </a:t>
            </a:r>
            <a:endParaRPr lang="en-US" altLang="ko-KR" sz="36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244712" y="1715331"/>
            <a:ext cx="8769651" cy="35965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&lt;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회계 집행 시 제출 증빙 서류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–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활동비 </a:t>
            </a:r>
            <a:r>
              <a:rPr lang="ko-KR" altLang="en-US" sz="2400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지급</a:t>
            </a:r>
            <a:r>
              <a:rPr lang="ko-KR" altLang="en-US" sz="2400" u="sng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시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&gt; </a:t>
            </a:r>
            <a:endParaRPr lang="en-US" altLang="ko-KR" sz="24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⦁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8,000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원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식비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 + 3,000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원 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교통비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 =1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인 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11,000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원 까지만 가능함</a:t>
            </a:r>
            <a:endParaRPr lang="en-US" altLang="ko-KR" sz="2400" dirty="0" smtClean="0">
              <a:solidFill>
                <a:schemeClr val="tx1"/>
              </a:solidFill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단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 4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시간이상 </a:t>
            </a:r>
            <a:r>
              <a:rPr lang="ko-KR" altLang="en-US" sz="2400" dirty="0" err="1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봉사했을경우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endParaRPr lang="en-US" altLang="ko-KR" sz="2400" dirty="0" smtClean="0">
              <a:solidFill>
                <a:schemeClr val="tx1"/>
              </a:solidFill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⦁ 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통장사본 </a:t>
            </a:r>
            <a:endParaRPr lang="en-US" altLang="ko-KR" sz="2400" dirty="0">
              <a:solidFill>
                <a:schemeClr val="tx1"/>
              </a:solidFill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⦁ 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수당지급확인서 </a:t>
            </a:r>
            <a:endParaRPr lang="ko-KR" altLang="en-US" sz="2400" dirty="0">
              <a:solidFill>
                <a:schemeClr val="tx1"/>
              </a:solidFill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6706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414016" y="324611"/>
            <a:ext cx="7729728" cy="1188720"/>
          </a:xfrm>
        </p:spPr>
        <p:txBody>
          <a:bodyPr>
            <a:normAutofit/>
          </a:bodyPr>
          <a:lstStyle/>
          <a:p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 사용 방법 및 유의사항 </a:t>
            </a:r>
            <a:endParaRPr lang="en-US" altLang="ko-KR" sz="36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244712" y="1715331"/>
            <a:ext cx="8769651" cy="35965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&lt;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회계 집행 시 제출 증빙 서류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–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물품</a:t>
            </a:r>
            <a:r>
              <a:rPr lang="ko-KR" altLang="en-US" sz="2400" u="sng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구매 시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&gt; </a:t>
            </a:r>
            <a:endParaRPr lang="en-US" altLang="ko-KR" sz="24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⦁영수증</a:t>
            </a:r>
            <a:r>
              <a:rPr lang="en-US" altLang="ko-KR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카드 매출전표</a:t>
            </a:r>
            <a:r>
              <a:rPr lang="en-US" altLang="ko-KR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⦁</a:t>
            </a: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거래내역서</a:t>
            </a:r>
            <a:r>
              <a:rPr lang="en-US" altLang="ko-KR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영수증에 구입물품명이 표기가 안 된 경우</a:t>
            </a:r>
            <a:r>
              <a:rPr lang="en-US" altLang="ko-KR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⦁</a:t>
            </a:r>
            <a:r>
              <a:rPr lang="ko-KR" altLang="en-US" sz="2400" dirty="0" err="1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물품사진</a:t>
            </a: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필수 </a:t>
            </a:r>
          </a:p>
          <a:p>
            <a:pPr marL="0" indent="0">
              <a:buNone/>
            </a:pP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⦁비교 견적서</a:t>
            </a:r>
            <a:r>
              <a:rPr lang="en-US" altLang="ko-KR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금액에 따라 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제출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</a:t>
            </a:r>
          </a:p>
          <a:p>
            <a:pPr marL="0" indent="0">
              <a:buNone/>
            </a:pP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⦁현수막은 견적서 필수 </a:t>
            </a:r>
            <a:endParaRPr lang="en-US" altLang="ko-KR" sz="2400" dirty="0">
              <a:solidFill>
                <a:schemeClr val="tx1"/>
              </a:solidFill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5870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414016" y="324611"/>
            <a:ext cx="7729728" cy="1188720"/>
          </a:xfrm>
        </p:spPr>
        <p:txBody>
          <a:bodyPr>
            <a:normAutofit/>
          </a:bodyPr>
          <a:lstStyle/>
          <a:p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 사용 방법 및 유의사항 </a:t>
            </a:r>
            <a:endParaRPr lang="en-US" altLang="ko-KR" sz="36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244712" y="1715331"/>
            <a:ext cx="8769651" cy="35965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&lt;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회계 집행 시 제출 증빙 서류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–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물품</a:t>
            </a:r>
            <a:r>
              <a:rPr lang="ko-KR" altLang="en-US" sz="2400" u="sng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구매 시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&gt; </a:t>
            </a:r>
            <a:endParaRPr lang="en-US" altLang="ko-KR" sz="24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⦁영수증</a:t>
            </a:r>
            <a:r>
              <a:rPr lang="en-US" altLang="ko-KR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카드 매출전표</a:t>
            </a:r>
            <a:r>
              <a:rPr lang="en-US" altLang="ko-KR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⦁</a:t>
            </a: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거래내역서</a:t>
            </a:r>
            <a:r>
              <a:rPr lang="en-US" altLang="ko-KR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영수증에 구입물품명이 표기가 안 된 경우</a:t>
            </a:r>
            <a:r>
              <a:rPr lang="en-US" altLang="ko-KR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⦁</a:t>
            </a:r>
            <a:r>
              <a:rPr lang="ko-KR" altLang="en-US" sz="2400" dirty="0" err="1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물품사진</a:t>
            </a: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필수 </a:t>
            </a:r>
          </a:p>
          <a:p>
            <a:pPr marL="0" indent="0">
              <a:buNone/>
            </a:pP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⦁비교 견적서</a:t>
            </a:r>
            <a:r>
              <a:rPr lang="en-US" altLang="ko-KR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금액에 따라 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제출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</a:t>
            </a:r>
          </a:p>
          <a:p>
            <a:pPr marL="0" indent="0">
              <a:buNone/>
            </a:pP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⦁현수막은 견적서 필수 </a:t>
            </a:r>
            <a:endParaRPr lang="en-US" altLang="ko-KR" sz="2400" dirty="0">
              <a:solidFill>
                <a:schemeClr val="tx1"/>
              </a:solidFill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8380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98380" y="1130945"/>
            <a:ext cx="7729728" cy="1188720"/>
          </a:xfrm>
        </p:spPr>
        <p:txBody>
          <a:bodyPr>
            <a:normAutofit/>
          </a:bodyPr>
          <a:lstStyle/>
          <a:p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 지출 시 공통 제출 서류 </a:t>
            </a:r>
            <a:endParaRPr lang="en-US" altLang="ko-KR" sz="36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829076" y="2521665"/>
            <a:ext cx="8769651" cy="35965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⦁지출결의서 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 err="1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물품사진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포함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</a:t>
            </a:r>
          </a:p>
          <a:p>
            <a:pPr marL="0" indent="0">
              <a:buNone/>
            </a:pP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⦁영수증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 err="1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물품내역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없을 시 거래명세서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 </a:t>
            </a:r>
            <a:endParaRPr lang="en-US" altLang="ko-KR" sz="2400" dirty="0">
              <a:solidFill>
                <a:schemeClr val="tx1"/>
              </a:solidFill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9575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98380" y="1130945"/>
            <a:ext cx="7729728" cy="1188720"/>
          </a:xfrm>
        </p:spPr>
        <p:txBody>
          <a:bodyPr>
            <a:normAutofit/>
          </a:bodyPr>
          <a:lstStyle/>
          <a:p>
            <a:r>
              <a:rPr lang="ko-KR" altLang="en-US" cap="none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물건</a:t>
            </a:r>
            <a:r>
              <a:rPr lang="en-US" altLang="ko-KR" cap="none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</a:t>
            </a:r>
            <a:r>
              <a:rPr lang="ko-KR" altLang="en-US" cap="none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물품</a:t>
            </a:r>
            <a:r>
              <a:rPr lang="en-US" altLang="ko-KR" cap="none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</a:t>
            </a:r>
            <a:r>
              <a:rPr lang="ko-KR" altLang="en-US" cap="none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밑반찬</a:t>
            </a:r>
            <a:r>
              <a:rPr lang="en-US" altLang="ko-KR" cap="none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</a:t>
            </a:r>
            <a:r>
              <a:rPr lang="ko-KR" altLang="en-US" cap="none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빵</a:t>
            </a:r>
            <a:r>
              <a:rPr lang="en-US" altLang="ko-KR" cap="none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 </a:t>
            </a:r>
            <a:r>
              <a:rPr lang="ko-KR" altLang="en-US" cap="none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김장김치</a:t>
            </a:r>
            <a:r>
              <a:rPr lang="en-US" altLang="ko-KR" cap="none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</a:t>
            </a:r>
            <a:r>
              <a:rPr lang="ko-KR" altLang="en-US" cap="none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고추장</a:t>
            </a:r>
            <a:r>
              <a:rPr lang="en-US" altLang="ko-KR" cap="none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/>
            </a:r>
            <a:br>
              <a:rPr lang="en-US" altLang="ko-KR" cap="none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</a:br>
            <a:r>
              <a:rPr lang="ko-KR" altLang="en-US" cap="none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등 사업에서 만든 것을 대상자에게 </a:t>
            </a:r>
            <a:r>
              <a:rPr lang="ko-KR" altLang="en-US" cap="none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전달할때</a:t>
            </a:r>
            <a:endParaRPr lang="en-US" altLang="ko-KR" cap="none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829076" y="2521665"/>
            <a:ext cx="8769651" cy="35965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⦁기관에서 추천 받았을 경우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: </a:t>
            </a:r>
            <a:r>
              <a:rPr lang="ko-KR" altLang="en-US" sz="2400" dirty="0" err="1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기관용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물품 수령증 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1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장 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 err="1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기관직인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또는 담당자 서명 필수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), </a:t>
            </a:r>
            <a:r>
              <a:rPr lang="ko-KR" altLang="en-US" sz="2400" dirty="0" err="1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수령명단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endParaRPr lang="en-US" altLang="ko-KR" sz="2400" dirty="0" smtClean="0">
              <a:solidFill>
                <a:schemeClr val="tx1"/>
              </a:solidFill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⦁개인에게 지원할 경우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: 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물품수령명단 낱장 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 err="1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대상유형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 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성명 까지만 표시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</a:t>
            </a:r>
          </a:p>
          <a:p>
            <a:pPr marL="0" indent="0">
              <a:buNone/>
            </a:pPr>
            <a:r>
              <a:rPr lang="ko-KR" altLang="en-US" sz="2400" dirty="0" err="1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대상유형은</a:t>
            </a:r>
            <a:r>
              <a:rPr lang="en-US" altLang="ko-KR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독거노인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 </a:t>
            </a:r>
            <a:r>
              <a:rPr lang="ko-KR" altLang="en-US" sz="2400" dirty="0" err="1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차상위계층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 </a:t>
            </a:r>
            <a:r>
              <a:rPr lang="ko-KR" altLang="en-US" sz="2400" dirty="0" err="1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수급자</a:t>
            </a:r>
            <a:r>
              <a:rPr lang="ko-KR" altLang="en-US" sz="2400" dirty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등을 말함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. </a:t>
            </a:r>
            <a:endParaRPr lang="en-US" altLang="ko-KR" sz="2400" dirty="0">
              <a:solidFill>
                <a:schemeClr val="tx1"/>
              </a:solidFill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3905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98380" y="1130945"/>
            <a:ext cx="7729728" cy="1188720"/>
          </a:xfrm>
        </p:spPr>
        <p:txBody>
          <a:bodyPr>
            <a:normAutofit/>
          </a:bodyPr>
          <a:lstStyle/>
          <a:p>
            <a:r>
              <a:rPr lang="ko-KR" altLang="en-US" cap="none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회계증빙서류 꼭꼭</a:t>
            </a:r>
            <a:r>
              <a:rPr lang="en-US" altLang="ko-KR" cap="none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!  </a:t>
            </a:r>
            <a:r>
              <a:rPr lang="ko-KR" altLang="en-US" cap="none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기억해주세요</a:t>
            </a:r>
            <a:r>
              <a:rPr lang="en-US" altLang="ko-KR" cap="none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! </a:t>
            </a:r>
            <a:r>
              <a:rPr lang="ko-KR" altLang="en-US" cap="none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endParaRPr lang="en-US" altLang="ko-KR" cap="none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829076" y="2521665"/>
            <a:ext cx="8769651" cy="35965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지출 하자마자 </a:t>
            </a:r>
            <a:endParaRPr lang="en-US" altLang="ko-KR" sz="2400" dirty="0" smtClean="0">
              <a:solidFill>
                <a:schemeClr val="tx1"/>
              </a:solidFill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ⓛ 영수증 품목별로 구매한 물품 사진촬영 </a:t>
            </a:r>
            <a:endParaRPr lang="en-US" altLang="ko-KR" sz="2400" dirty="0" smtClean="0">
              <a:solidFill>
                <a:schemeClr val="tx1"/>
              </a:solidFill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② 영수증 촬영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휘발성으로 내역이 </a:t>
            </a:r>
            <a:r>
              <a:rPr lang="ko-KR" altLang="en-US" sz="2400" dirty="0" err="1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날라감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 </a:t>
            </a:r>
          </a:p>
          <a:p>
            <a:pPr marL="0" indent="0">
              <a:buNone/>
            </a:pP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③ 지출결의서 작성 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 err="1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지출내역과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ko-KR" altLang="en-US" sz="2400" dirty="0" err="1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물품사진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첨부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</a:t>
            </a:r>
          </a:p>
          <a:p>
            <a:pPr marL="0" indent="0">
              <a:buNone/>
            </a:pPr>
            <a:endParaRPr lang="en-US" altLang="ko-KR" sz="2400" dirty="0" smtClean="0">
              <a:solidFill>
                <a:schemeClr val="tx1"/>
              </a:solidFill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단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ko-KR" altLang="en-US" sz="2400" dirty="0" err="1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주유비와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식사비는 사진촬영 하지 않아도 되며 간식비는 사진촬영해야함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. 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수리하는 경우나 대여하는 경우에도 사진을 촬영 </a:t>
            </a:r>
            <a:endParaRPr lang="en-US" altLang="ko-KR" sz="2400" dirty="0" smtClean="0">
              <a:solidFill>
                <a:schemeClr val="tx1"/>
              </a:solidFill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증빙은 사진</a:t>
            </a:r>
            <a:r>
              <a:rPr lang="en-US" altLang="ko-KR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! 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활동사진도 </a:t>
            </a:r>
            <a:r>
              <a:rPr lang="ko-KR" altLang="en-US" sz="2400" dirty="0" err="1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많이많이</a:t>
            </a:r>
            <a:r>
              <a:rPr lang="ko-KR" altLang="en-US" sz="2400" dirty="0" smtClean="0">
                <a:solidFill>
                  <a:schemeClr val="tx1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촬영해주세요 </a:t>
            </a:r>
            <a:r>
              <a:rPr lang="ko-KR" altLang="en-US" sz="2400" dirty="0" smtClean="0">
                <a:solidFill>
                  <a:srgbClr val="FF0000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♥</a:t>
            </a:r>
            <a:endParaRPr lang="en-US" altLang="ko-KR" sz="2400" dirty="0">
              <a:solidFill>
                <a:srgbClr val="FF0000"/>
              </a:solidFill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857" y="23690"/>
            <a:ext cx="2285143" cy="4995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43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관련법령  </a:t>
            </a:r>
            <a:endParaRPr lang="ko-KR" altLang="en-US" sz="36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267712" y="2638044"/>
            <a:ext cx="7729728" cy="3101983"/>
          </a:xfrm>
        </p:spPr>
        <p:txBody>
          <a:bodyPr>
            <a:normAutofit fontScale="77500" lnSpcReduction="20000"/>
          </a:bodyPr>
          <a:lstStyle/>
          <a:p>
            <a:r>
              <a:rPr lang="ko-KR" altLang="en-US" sz="32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①비영리민간단체 </a:t>
            </a:r>
            <a:r>
              <a:rPr lang="ko-KR" altLang="en-US" sz="3200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지원법</a:t>
            </a:r>
            <a:r>
              <a:rPr lang="ko-KR" altLang="en-US" sz="32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제</a:t>
            </a:r>
            <a:r>
              <a:rPr lang="en-US" altLang="ko-KR" sz="32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6</a:t>
            </a:r>
            <a:r>
              <a:rPr lang="ko-KR" altLang="en-US" sz="32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조</a:t>
            </a:r>
            <a:r>
              <a:rPr lang="en-US" altLang="ko-KR" sz="32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32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보조금의 지원</a:t>
            </a:r>
            <a:r>
              <a:rPr lang="en-US" altLang="ko-KR" sz="32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),</a:t>
            </a:r>
            <a:r>
              <a:rPr lang="ko-KR" altLang="en-US" sz="32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제</a:t>
            </a:r>
            <a:r>
              <a:rPr lang="en-US" altLang="ko-KR" sz="32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8</a:t>
            </a:r>
            <a:r>
              <a:rPr lang="ko-KR" altLang="en-US" sz="32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조</a:t>
            </a:r>
            <a:r>
              <a:rPr lang="en-US" altLang="ko-KR" sz="32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32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사업계획서 제출</a:t>
            </a:r>
            <a:r>
              <a:rPr lang="en-US" altLang="ko-KR" sz="32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),</a:t>
            </a:r>
            <a:r>
              <a:rPr lang="ko-KR" altLang="en-US" sz="32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제</a:t>
            </a:r>
            <a:r>
              <a:rPr lang="en-US" altLang="ko-KR" sz="32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12</a:t>
            </a:r>
            <a:r>
              <a:rPr lang="ko-KR" altLang="en-US" sz="32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조</a:t>
            </a:r>
            <a:r>
              <a:rPr lang="en-US" altLang="ko-KR" sz="32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32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보조금의 환수 등</a:t>
            </a:r>
            <a:r>
              <a:rPr lang="en-US" altLang="ko-KR" sz="32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 </a:t>
            </a:r>
            <a:r>
              <a:rPr lang="ko-KR" altLang="en-US" sz="32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및 시행령 제</a:t>
            </a:r>
            <a:r>
              <a:rPr lang="en-US" altLang="ko-KR" sz="32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12</a:t>
            </a:r>
            <a:r>
              <a:rPr lang="ko-KR" altLang="en-US" sz="32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조</a:t>
            </a:r>
            <a:r>
              <a:rPr lang="en-US" altLang="ko-KR" sz="32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32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사업평가</a:t>
            </a:r>
            <a:r>
              <a:rPr lang="en-US" altLang="ko-KR" sz="32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 </a:t>
            </a:r>
            <a:r>
              <a:rPr lang="ko-KR" altLang="en-US" sz="32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등</a:t>
            </a:r>
            <a:endParaRPr lang="en-US" altLang="ko-KR" sz="3200" dirty="0" smtClean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endParaRPr lang="en-US" altLang="ko-KR" sz="3200" dirty="0" smtClean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r>
              <a:rPr lang="ko-KR" altLang="en-US" sz="32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②보조금의 예산 및 관리에 관한 법률 제</a:t>
            </a:r>
            <a:r>
              <a:rPr lang="en-US" altLang="ko-KR" sz="32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4</a:t>
            </a:r>
            <a:r>
              <a:rPr lang="ko-KR" altLang="en-US" sz="32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조</a:t>
            </a:r>
            <a:r>
              <a:rPr lang="en-US" altLang="ko-KR" sz="32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32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보조사업을</a:t>
            </a:r>
            <a:r>
              <a:rPr lang="ko-KR" altLang="en-US" sz="32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수행하는 자의 </a:t>
            </a:r>
            <a:r>
              <a:rPr lang="ko-KR" altLang="en-US" sz="32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예산 계상 신청 등 </a:t>
            </a:r>
            <a:r>
              <a:rPr lang="en-US" altLang="ko-KR" sz="32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 </a:t>
            </a:r>
            <a:r>
              <a:rPr lang="ko-KR" altLang="en-US" sz="32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제 </a:t>
            </a:r>
            <a:r>
              <a:rPr lang="en-US" altLang="ko-KR" sz="32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18</a:t>
            </a:r>
            <a:r>
              <a:rPr lang="ko-KR" altLang="en-US" sz="32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조 </a:t>
            </a:r>
            <a:r>
              <a:rPr lang="en-US" altLang="ko-KR" sz="32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32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보조금의 </a:t>
            </a:r>
            <a:r>
              <a:rPr lang="ko-KR" altLang="en-US" sz="3200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교부조건</a:t>
            </a:r>
            <a:r>
              <a:rPr lang="en-US" altLang="ko-KR" sz="32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), </a:t>
            </a:r>
            <a:r>
              <a:rPr lang="ko-KR" altLang="en-US" sz="32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제 </a:t>
            </a:r>
            <a:r>
              <a:rPr lang="en-US" altLang="ko-KR" sz="32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36</a:t>
            </a:r>
            <a:r>
              <a:rPr lang="ko-KR" altLang="en-US" sz="32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조</a:t>
            </a:r>
            <a:r>
              <a:rPr lang="en-US" altLang="ko-KR" sz="32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32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검사</a:t>
            </a:r>
            <a:r>
              <a:rPr lang="en-US" altLang="ko-KR" sz="32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</a:t>
            </a:r>
            <a:endParaRPr lang="ko-KR" altLang="en-US" sz="32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32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</a:p>
          <a:p>
            <a:pPr marL="0" indent="0">
              <a:buNone/>
            </a:pPr>
            <a:endParaRPr lang="ko-KR" altLang="en-US" sz="32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1003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31136" y="166670"/>
            <a:ext cx="7729728" cy="1188720"/>
          </a:xfrm>
        </p:spPr>
        <p:txBody>
          <a:bodyPr>
            <a:normAutofit/>
          </a:bodyPr>
          <a:lstStyle/>
          <a:p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 사용 불가 경비 </a:t>
            </a:r>
            <a:endParaRPr lang="ko-KR" altLang="en-US" sz="36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231136" y="1457636"/>
            <a:ext cx="8974420" cy="5242422"/>
          </a:xfrm>
        </p:spPr>
        <p:txBody>
          <a:bodyPr>
            <a:noAutofit/>
          </a:bodyPr>
          <a:lstStyle/>
          <a:p>
            <a:r>
              <a:rPr lang="ko-KR" altLang="en-US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단체경비</a:t>
            </a:r>
            <a:r>
              <a:rPr lang="ko-KR" altLang="en-US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: </a:t>
            </a:r>
            <a:r>
              <a:rPr lang="ko-KR" altLang="en-US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단체운영비</a:t>
            </a:r>
            <a:endParaRPr lang="ko-KR" altLang="en-US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r>
              <a:rPr lang="ko-KR" altLang="en-US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단체소속</a:t>
            </a:r>
            <a:r>
              <a:rPr lang="ko-KR" altLang="en-US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ko-KR" altLang="en-US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임ㆍ직원</a:t>
            </a:r>
            <a:r>
              <a:rPr lang="en-US" altLang="ko-KR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 </a:t>
            </a:r>
            <a:r>
              <a:rPr lang="ko-KR" altLang="en-US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회원이 </a:t>
            </a:r>
            <a:r>
              <a:rPr lang="ko-KR" altLang="en-US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강사</a:t>
            </a:r>
            <a:r>
              <a:rPr lang="en-US" altLang="ko-KR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/</a:t>
            </a:r>
            <a:r>
              <a:rPr lang="ko-KR" altLang="en-US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전문가 인 </a:t>
            </a:r>
            <a:r>
              <a:rPr lang="ko-KR" altLang="en-US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경우 </a:t>
            </a:r>
            <a:r>
              <a:rPr lang="ko-KR" altLang="en-US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수당비용</a:t>
            </a:r>
            <a:endParaRPr lang="ko-KR" altLang="en-US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r>
              <a:rPr lang="ko-KR" altLang="en-US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시설비</a:t>
            </a:r>
            <a:r>
              <a:rPr lang="en-US" altLang="ko-KR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 </a:t>
            </a:r>
            <a:r>
              <a:rPr lang="ko-KR" altLang="en-US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수선비</a:t>
            </a:r>
            <a:r>
              <a:rPr lang="en-US" altLang="ko-KR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 </a:t>
            </a:r>
            <a:r>
              <a:rPr lang="ko-KR" altLang="en-US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시설부대비</a:t>
            </a:r>
            <a:r>
              <a:rPr lang="en-US" altLang="ko-KR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 </a:t>
            </a:r>
            <a:r>
              <a:rPr lang="ko-KR" altLang="en-US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전신전화 설비 등 자본적 경비</a:t>
            </a:r>
          </a:p>
          <a:p>
            <a:r>
              <a:rPr lang="ko-KR" altLang="en-US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상근직원</a:t>
            </a:r>
            <a:r>
              <a:rPr lang="ko-KR" altLang="en-US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ko-KR" altLang="en-US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인건비</a:t>
            </a:r>
            <a:r>
              <a:rPr lang="en-US" altLang="ko-KR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 </a:t>
            </a:r>
            <a:r>
              <a:rPr lang="ko-KR" altLang="en-US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사무실 임차료</a:t>
            </a:r>
            <a:r>
              <a:rPr lang="en-US" altLang="ko-KR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 </a:t>
            </a:r>
            <a:r>
              <a:rPr lang="ko-KR" altLang="en-US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사무용 </a:t>
            </a:r>
            <a:r>
              <a:rPr lang="ko-KR" altLang="en-US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집기구입</a:t>
            </a:r>
            <a:r>
              <a:rPr lang="en-US" altLang="ko-KR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 </a:t>
            </a:r>
            <a:r>
              <a:rPr lang="ko-KR" altLang="en-US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공공요금 등 비용</a:t>
            </a:r>
          </a:p>
          <a:p>
            <a:r>
              <a:rPr lang="ko-KR" altLang="en-US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불우 </a:t>
            </a:r>
            <a:r>
              <a:rPr lang="ko-KR" altLang="en-US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이웃돕기성금</a:t>
            </a:r>
            <a:r>
              <a:rPr lang="en-US" altLang="ko-KR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 </a:t>
            </a:r>
            <a:r>
              <a:rPr lang="ko-KR" altLang="en-US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진료비</a:t>
            </a:r>
            <a:r>
              <a:rPr lang="en-US" altLang="ko-KR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 </a:t>
            </a:r>
            <a:r>
              <a:rPr lang="ko-KR" altLang="en-US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시상금</a:t>
            </a:r>
            <a:r>
              <a:rPr lang="en-US" altLang="ko-KR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 </a:t>
            </a:r>
            <a:r>
              <a:rPr lang="ko-KR" altLang="en-US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장학금 등 </a:t>
            </a:r>
            <a:r>
              <a:rPr lang="ko-KR" altLang="en-US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현금성</a:t>
            </a:r>
            <a:r>
              <a:rPr lang="ko-KR" altLang="en-US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ko-KR" altLang="en-US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지출경비</a:t>
            </a:r>
            <a:endParaRPr lang="ko-KR" altLang="en-US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r>
              <a:rPr lang="ko-KR" altLang="en-US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참가자 </a:t>
            </a:r>
            <a:r>
              <a:rPr lang="ko-KR" altLang="en-US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기념품 제작 및 </a:t>
            </a:r>
            <a:r>
              <a:rPr lang="ko-KR" altLang="en-US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구입비 </a:t>
            </a:r>
            <a:r>
              <a:rPr lang="ko-KR" altLang="en-US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등</a:t>
            </a:r>
            <a:endParaRPr lang="en-US" altLang="ko-KR" dirty="0" smtClean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r>
              <a:rPr lang="ko-KR" altLang="en-US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피복비</a:t>
            </a:r>
            <a:r>
              <a:rPr lang="en-US" altLang="ko-KR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조끼</a:t>
            </a:r>
            <a:r>
              <a:rPr lang="en-US" altLang="ko-KR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</a:t>
            </a:r>
            <a:r>
              <a:rPr lang="ko-KR" altLang="en-US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모자</a:t>
            </a:r>
            <a:r>
              <a:rPr lang="en-US" altLang="ko-KR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</a:t>
            </a:r>
            <a:r>
              <a:rPr lang="ko-KR" altLang="en-US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유니폼 등 </a:t>
            </a:r>
            <a:r>
              <a:rPr lang="en-US" altLang="ko-KR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  </a:t>
            </a:r>
          </a:p>
          <a:p>
            <a:r>
              <a:rPr lang="ko-KR" altLang="en-US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계좌이체 수수료</a:t>
            </a:r>
            <a:r>
              <a:rPr lang="en-US" altLang="ko-KR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타행이체</a:t>
            </a:r>
            <a:r>
              <a:rPr lang="ko-KR" altLang="en-US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수수료 등</a:t>
            </a:r>
            <a:r>
              <a:rPr lang="en-US" altLang="ko-KR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), </a:t>
            </a:r>
            <a:r>
              <a:rPr lang="ko-KR" altLang="en-US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문자 </a:t>
            </a:r>
            <a:r>
              <a:rPr lang="ko-KR" altLang="en-US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수신료</a:t>
            </a:r>
            <a:r>
              <a:rPr lang="en-US" altLang="ko-KR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문자알리미</a:t>
            </a:r>
            <a:r>
              <a:rPr lang="en-US" altLang="ko-KR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 </a:t>
            </a:r>
          </a:p>
          <a:p>
            <a:r>
              <a:rPr lang="ko-KR" altLang="en-US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비품</a:t>
            </a:r>
            <a:r>
              <a:rPr lang="ko-KR" altLang="en-US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비</a:t>
            </a:r>
            <a:r>
              <a:rPr lang="en-US" altLang="ko-KR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(1</a:t>
            </a:r>
            <a:r>
              <a:rPr lang="ko-KR" altLang="en-US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개당 </a:t>
            </a:r>
            <a:r>
              <a:rPr lang="en-US" altLang="ko-KR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100,000</a:t>
            </a:r>
            <a:r>
              <a:rPr lang="ko-KR" altLang="en-US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원 이상이 되는 경우</a:t>
            </a:r>
            <a:r>
              <a:rPr lang="en-US" altLang="ko-KR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 – 100,000</a:t>
            </a:r>
            <a:r>
              <a:rPr lang="ko-KR" altLang="en-US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원이상인</a:t>
            </a:r>
            <a:r>
              <a:rPr lang="ko-KR" altLang="en-US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경우에도 소모품은 제외</a:t>
            </a:r>
            <a:endParaRPr lang="en-US" altLang="ko-KR" dirty="0" smtClean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r>
              <a:rPr lang="ko-KR" altLang="en-US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단</a:t>
            </a:r>
            <a:r>
              <a:rPr lang="en-US" altLang="ko-KR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 </a:t>
            </a:r>
            <a:r>
              <a:rPr lang="ko-KR" altLang="en-US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비품은 사업과 연관되어 있다고 판단되는 경우는 </a:t>
            </a:r>
            <a:r>
              <a:rPr lang="en-US" altLang="ko-KR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사</a:t>
            </a:r>
            <a:r>
              <a:rPr lang="en-US" altLang="ko-KR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</a:t>
            </a:r>
            <a:r>
              <a:rPr lang="ko-KR" altLang="en-US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광주시자원봉사센터에 </a:t>
            </a:r>
            <a:endParaRPr lang="en-US" altLang="ko-KR" dirty="0" smtClean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사전승인 후 </a:t>
            </a:r>
            <a:r>
              <a:rPr lang="ko-KR" altLang="en-US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구매가능하며</a:t>
            </a:r>
            <a:r>
              <a:rPr lang="ko-KR" altLang="en-US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봉사활동 이후 센터에 보관하여야 함</a:t>
            </a:r>
            <a:r>
              <a:rPr lang="en-US" altLang="ko-KR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. (</a:t>
            </a:r>
            <a:r>
              <a:rPr lang="ko-KR" altLang="en-US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소모품성격의 비품은 전에 구매한 것을 반납하고 구매하는 것으로 함</a:t>
            </a:r>
            <a:r>
              <a:rPr lang="en-US" altLang="ko-KR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 </a:t>
            </a:r>
          </a:p>
          <a:p>
            <a:pPr marL="0" indent="0">
              <a:buNone/>
            </a:pPr>
            <a:r>
              <a:rPr lang="en-US" altLang="ko-KR" sz="2400" u="sng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※ </a:t>
            </a:r>
            <a:r>
              <a:rPr lang="ko-KR" altLang="en-US" sz="2400" u="sng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 편성 불가 경비는 </a:t>
            </a:r>
            <a:r>
              <a:rPr lang="ko-KR" altLang="en-US" sz="2400" u="sng" dirty="0">
                <a:solidFill>
                  <a:srgbClr val="00B0F0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‘</a:t>
            </a:r>
            <a:r>
              <a:rPr lang="ko-KR" altLang="en-US" sz="2400" u="sng" dirty="0" err="1">
                <a:solidFill>
                  <a:srgbClr val="00B0F0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자부담</a:t>
            </a:r>
            <a:r>
              <a:rPr lang="ko-KR" altLang="en-US" sz="2400" u="sng" dirty="0">
                <a:solidFill>
                  <a:srgbClr val="00B0F0"/>
                </a:solidFill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’ </a:t>
            </a:r>
            <a:r>
              <a:rPr lang="ko-KR" altLang="en-US" sz="2400" u="sng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예산으로 처리함</a:t>
            </a:r>
          </a:p>
          <a:p>
            <a:pPr marL="0" indent="0">
              <a:buNone/>
            </a:pPr>
            <a:endParaRPr lang="ko-KR" altLang="en-US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6594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31136" y="166670"/>
            <a:ext cx="7729728" cy="373657"/>
          </a:xfrm>
        </p:spPr>
        <p:txBody>
          <a:bodyPr>
            <a:noAutofit/>
          </a:bodyPr>
          <a:lstStyle/>
          <a:p>
            <a:r>
              <a:rPr lang="ko-KR" altLang="en-US" sz="20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강사 및 수당 지급 기준 </a:t>
            </a:r>
            <a:endParaRPr lang="ko-KR" altLang="en-US" sz="20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812" y="623454"/>
            <a:ext cx="4355276" cy="6159731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565" y="623454"/>
            <a:ext cx="4284746" cy="6059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75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31136" y="166670"/>
            <a:ext cx="7729728" cy="1188720"/>
          </a:xfrm>
        </p:spPr>
        <p:txBody>
          <a:bodyPr>
            <a:normAutofit/>
          </a:bodyPr>
          <a:lstStyle/>
          <a:p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 회계처리 기본원칙 </a:t>
            </a:r>
            <a:endParaRPr lang="ko-KR" altLang="en-US" sz="36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231136" y="1615578"/>
            <a:ext cx="7794013" cy="37793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&lt;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회계처리 기본원칙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&gt;</a:t>
            </a:r>
          </a:p>
          <a:p>
            <a:pPr marL="0" indent="0">
              <a:buNone/>
            </a:pP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①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기관의 일반회계와는 구분하여 관리 </a:t>
            </a: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지원받은 보조금은 기관의 예산총계에는 포함하되 관련 내역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확인이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쉽도록 별도 관리</a:t>
            </a: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endParaRPr lang="en-US" altLang="ko-KR" sz="2400" dirty="0" smtClean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②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지출과 관련된 문서는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상호일치</a:t>
            </a:r>
            <a:endParaRPr lang="ko-KR" altLang="en-US" sz="24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통장의 입출금 내역과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실적보고서의 내역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,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수입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/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지출결의서</a:t>
            </a:r>
            <a:endParaRPr lang="en-US" altLang="ko-KR" sz="2400" dirty="0" smtClean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영수증 등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증빙서류포함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는 상호 일치해야 함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.</a:t>
            </a:r>
            <a:endParaRPr lang="ko-KR" altLang="en-US" sz="24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1561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22576" y="1155884"/>
            <a:ext cx="7729728" cy="1188720"/>
          </a:xfrm>
        </p:spPr>
        <p:txBody>
          <a:bodyPr>
            <a:normAutofit/>
          </a:bodyPr>
          <a:lstStyle/>
          <a:p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수입</a:t>
            </a:r>
            <a:r>
              <a:rPr lang="en-US" altLang="ko-KR" sz="36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/</a:t>
            </a:r>
            <a:r>
              <a:rPr lang="ko-KR" altLang="en-US" sz="36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지출 회계처리 관련 유의사항 </a:t>
            </a:r>
            <a:endParaRPr lang="en-US" altLang="ko-KR" sz="36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322576" y="2604792"/>
            <a:ext cx="7902079" cy="32806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①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수입 회계처리 관련 유의사항 </a:t>
            </a: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-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수입 회계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: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보조금 수입과 이자 수입이 있음</a:t>
            </a: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※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사업종결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후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잔액과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4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월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~11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월에 발생한 이자는 자원봉사센터에 반납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전년도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12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월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~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금년도 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3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월까지 발생한 이자는 기관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단체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에서 처리함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</a:t>
            </a:r>
            <a:endParaRPr lang="ko-KR" altLang="en-US" sz="24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※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반납 이후 발생한 이자는 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기관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(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단체</a:t>
            </a:r>
            <a:r>
              <a:rPr lang="en-US" altLang="ko-KR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)</a:t>
            </a:r>
            <a:r>
              <a:rPr lang="ko-KR" altLang="en-US" sz="24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의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잡수입으로 처리함</a:t>
            </a:r>
          </a:p>
          <a:p>
            <a:pPr marL="0" indent="0">
              <a:buNone/>
            </a:pP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</a:t>
            </a:r>
            <a:r>
              <a:rPr lang="en-US" altLang="ko-KR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※ 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잘못 지출된 금액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재입금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시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수입처리가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아닌 </a:t>
            </a:r>
            <a:r>
              <a:rPr lang="ko-KR" altLang="en-US" sz="2400" dirty="0" err="1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재입금으로</a:t>
            </a:r>
            <a:r>
              <a:rPr lang="ko-KR" altLang="en-US" sz="24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처리</a:t>
            </a:r>
          </a:p>
        </p:txBody>
      </p:sp>
    </p:spTree>
    <p:extLst>
      <p:ext uri="{BB962C8B-B14F-4D97-AF65-F5344CB8AC3E}">
        <p14:creationId xmlns:p14="http://schemas.microsoft.com/office/powerpoint/2010/main" val="223037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31383" y="100168"/>
            <a:ext cx="7729728" cy="1188720"/>
          </a:xfrm>
        </p:spPr>
        <p:txBody>
          <a:bodyPr>
            <a:normAutofit/>
          </a:bodyPr>
          <a:lstStyle/>
          <a:p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수입</a:t>
            </a:r>
            <a:r>
              <a:rPr lang="en-US" altLang="ko-KR" sz="36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/</a:t>
            </a:r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지출 </a:t>
            </a:r>
            <a:r>
              <a:rPr lang="ko-KR" altLang="en-US" sz="3600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내역별</a:t>
            </a:r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참고사항 </a:t>
            </a:r>
            <a:endParaRPr lang="en-US" altLang="ko-KR" sz="36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448467"/>
              </p:ext>
            </p:extLst>
          </p:nvPr>
        </p:nvGraphicFramePr>
        <p:xfrm>
          <a:off x="1932247" y="1559251"/>
          <a:ext cx="8126152" cy="45466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583677">
                  <a:extLst>
                    <a:ext uri="{9D8B030D-6E8A-4147-A177-3AD203B41FA5}">
                      <a16:colId xmlns:a16="http://schemas.microsoft.com/office/drawing/2014/main" val="3218356508"/>
                    </a:ext>
                  </a:extLst>
                </a:gridCol>
                <a:gridCol w="5198498">
                  <a:extLst>
                    <a:ext uri="{9D8B030D-6E8A-4147-A177-3AD203B41FA5}">
                      <a16:colId xmlns:a16="http://schemas.microsoft.com/office/drawing/2014/main" val="3543799040"/>
                    </a:ext>
                  </a:extLst>
                </a:gridCol>
                <a:gridCol w="1343977">
                  <a:extLst>
                    <a:ext uri="{9D8B030D-6E8A-4147-A177-3AD203B41FA5}">
                      <a16:colId xmlns:a16="http://schemas.microsoft.com/office/drawing/2014/main" val="29656659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지출내용</a:t>
                      </a:r>
                      <a:r>
                        <a:rPr lang="ko-KR" altLang="en-US" dirty="0" smtClean="0"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제출서류 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비고 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789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물품구입 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⦁영수증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(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카드 매출전표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)</a:t>
                      </a:r>
                    </a:p>
                    <a:p>
                      <a:pPr algn="l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⦁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거래내역서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(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영수증에 구입물품명이 표기가 안 된 경우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)</a:t>
                      </a:r>
                    </a:p>
                    <a:p>
                      <a:pPr algn="l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⦁</a:t>
                      </a:r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물품사진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필수 </a:t>
                      </a:r>
                    </a:p>
                    <a:p>
                      <a:pPr algn="l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⦁비교 견적서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(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금액에 따라 제출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552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식비지출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⦁영수증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(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카드 매출전표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)</a:t>
                      </a:r>
                    </a:p>
                    <a:p>
                      <a:pPr algn="l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⦁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영수증에 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1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인 </a:t>
                      </a:r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식사비용과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인원 내역 확인</a:t>
                      </a:r>
                    </a:p>
                    <a:p>
                      <a:pPr algn="l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⦁회의록 또는 자원봉사활동결과보고서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(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센터에 제출하는 자원봉사활동확인서로</a:t>
                      </a:r>
                      <a:r>
                        <a:rPr lang="ko-KR" altLang="en-US" baseline="0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</a:t>
                      </a:r>
                      <a:r>
                        <a:rPr lang="ko-KR" altLang="en-US" baseline="0" dirty="0" err="1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대체가능</a:t>
                      </a:r>
                      <a:r>
                        <a:rPr lang="en-US" altLang="ko-KR" baseline="0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) </a:t>
                      </a:r>
                      <a:endParaRPr lang="en-US" altLang="ko-KR" dirty="0" smtClean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- 1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인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8,000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원</a:t>
                      </a:r>
                    </a:p>
                    <a:p>
                      <a:pPr algn="ctr" latinLnBrk="1"/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(1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일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1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식 기준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)</a:t>
                      </a:r>
                    </a:p>
                    <a:p>
                      <a:pPr marL="171450" indent="-171450" algn="ctr" latinLnBrk="1">
                        <a:buFontTx/>
                        <a:buChar char="-"/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주류 구입 불가</a:t>
                      </a:r>
                      <a:endParaRPr lang="en-US" altLang="ko-KR" sz="1200" dirty="0" smtClean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293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현수막제작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⦁영수증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(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카드 매출전표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)</a:t>
                      </a:r>
                    </a:p>
                    <a:p>
                      <a:pPr algn="l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⦁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견적서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(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금액과 상관없이 필수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)/</a:t>
                      </a:r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규격확인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필수</a:t>
                      </a:r>
                    </a:p>
                    <a:p>
                      <a:pPr algn="l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⦁실제로 부착하여 게시한 현수막 사진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(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시안은 인정 불가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)</a:t>
                      </a:r>
                    </a:p>
                    <a:p>
                      <a:pPr algn="l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⦁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동일 </a:t>
                      </a:r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사업명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및 내용으로 다수 제작 지양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(</a:t>
                      </a:r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최소수량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제작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)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-(</a:t>
                      </a:r>
                      <a:r>
                        <a:rPr lang="ko-KR" altLang="en-US" sz="1400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사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)</a:t>
                      </a:r>
                      <a:r>
                        <a:rPr lang="ko-KR" altLang="en-US" sz="1400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광주시자원봉사센터 </a:t>
                      </a:r>
                      <a:endParaRPr lang="en-US" altLang="ko-KR" sz="1400" dirty="0" smtClean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  <a:p>
                      <a:pPr algn="l" latinLnBrk="1"/>
                      <a:r>
                        <a:rPr lang="ko-KR" altLang="en-US" sz="1400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지원사업 표기 </a:t>
                      </a:r>
                      <a:endParaRPr lang="en-US" altLang="ko-KR" sz="1400" dirty="0" smtClean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  <a:p>
                      <a:pPr algn="l" latinLnBrk="1"/>
                      <a:r>
                        <a:rPr lang="ko-KR" altLang="en-US" sz="1400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필수</a:t>
                      </a:r>
                      <a:endParaRPr lang="en-US" altLang="ko-KR" sz="1400" dirty="0" smtClean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  <a:p>
                      <a:pPr algn="l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-</a:t>
                      </a:r>
                      <a:r>
                        <a:rPr lang="ko-KR" altLang="en-US" sz="1400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우수프로그램 지원사업표기 등</a:t>
                      </a:r>
                      <a:endParaRPr lang="en-US" altLang="ko-KR" sz="1400" dirty="0" smtClean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  <a:p>
                      <a:pPr algn="l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-</a:t>
                      </a:r>
                      <a:r>
                        <a:rPr lang="ko-KR" altLang="en-US" sz="1400" dirty="0" err="1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민간경상보조사업표기</a:t>
                      </a:r>
                      <a:r>
                        <a:rPr lang="ko-KR" altLang="en-US" sz="1400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등 </a:t>
                      </a:r>
                      <a:endParaRPr lang="en-US" altLang="ko-KR" sz="1400" dirty="0" smtClean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069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3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31383" y="100168"/>
            <a:ext cx="7729728" cy="1188720"/>
          </a:xfrm>
        </p:spPr>
        <p:txBody>
          <a:bodyPr>
            <a:normAutofit/>
          </a:bodyPr>
          <a:lstStyle/>
          <a:p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수입</a:t>
            </a:r>
            <a:r>
              <a:rPr lang="en-US" altLang="ko-KR" sz="3600" dirty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/</a:t>
            </a:r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지출 </a:t>
            </a:r>
            <a:r>
              <a:rPr lang="ko-KR" altLang="en-US" sz="3600" dirty="0" err="1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내역별</a:t>
            </a:r>
            <a:r>
              <a:rPr lang="ko-KR" altLang="en-US" sz="3600" dirty="0" smtClean="0">
                <a:latin typeface="자원봉사안녕 OTF Bold" panose="02020603020101020101" pitchFamily="18" charset="-127"/>
                <a:ea typeface="자원봉사안녕 OTF Bold" panose="02020603020101020101" pitchFamily="18" charset="-127"/>
              </a:rPr>
              <a:t> 참고사항 </a:t>
            </a:r>
            <a:endParaRPr lang="en-US" altLang="ko-KR" sz="3600" dirty="0">
              <a:latin typeface="자원봉사안녕 OTF Bold" panose="02020603020101020101" pitchFamily="18" charset="-127"/>
              <a:ea typeface="자원봉사안녕 OTF Bold" panose="02020603020101020101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711423"/>
              </p:ext>
            </p:extLst>
          </p:nvPr>
        </p:nvGraphicFramePr>
        <p:xfrm>
          <a:off x="1932247" y="1559251"/>
          <a:ext cx="8192656" cy="4851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596638">
                  <a:extLst>
                    <a:ext uri="{9D8B030D-6E8A-4147-A177-3AD203B41FA5}">
                      <a16:colId xmlns:a16="http://schemas.microsoft.com/office/drawing/2014/main" val="3218356508"/>
                    </a:ext>
                  </a:extLst>
                </a:gridCol>
                <a:gridCol w="5241042">
                  <a:extLst>
                    <a:ext uri="{9D8B030D-6E8A-4147-A177-3AD203B41FA5}">
                      <a16:colId xmlns:a16="http://schemas.microsoft.com/office/drawing/2014/main" val="3543799040"/>
                    </a:ext>
                  </a:extLst>
                </a:gridCol>
                <a:gridCol w="1354976">
                  <a:extLst>
                    <a:ext uri="{9D8B030D-6E8A-4147-A177-3AD203B41FA5}">
                      <a16:colId xmlns:a16="http://schemas.microsoft.com/office/drawing/2014/main" val="29656659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지출내용</a:t>
                      </a:r>
                      <a:r>
                        <a:rPr lang="ko-KR" altLang="en-US" dirty="0" smtClean="0"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제출서류 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비고 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789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비교견적서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 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⦁동일 업체에 단일품목 하루 결제 금액 기준</a:t>
                      </a:r>
                    </a:p>
                    <a:p>
                      <a:pPr algn="l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</a:t>
                      </a:r>
                    </a:p>
                    <a:p>
                      <a:pPr algn="l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-50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만원 이상 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– </a:t>
                      </a:r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본견적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1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부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, 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비교견적 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1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부 </a:t>
                      </a:r>
                    </a:p>
                    <a:p>
                      <a:pPr algn="l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-100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만원 이상 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– </a:t>
                      </a:r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본견적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1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부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, 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비교견적 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2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- </a:t>
                      </a:r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업체 상호명</a:t>
                      </a:r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, </a:t>
                      </a:r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도장</a:t>
                      </a:r>
                      <a:r>
                        <a:rPr lang="ko-KR" altLang="en-US" sz="1600" baseline="0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</a:t>
                      </a:r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기재 </a:t>
                      </a:r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필수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8552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적립금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(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포인트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)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적립 유무가 선택사항의 경우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, 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적립하지 않음</a:t>
                      </a:r>
                    </a:p>
                    <a:p>
                      <a:pPr algn="l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⦁자동 적립 될 경우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, 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적립금 사용불가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-</a:t>
                      </a:r>
                      <a:r>
                        <a:rPr lang="ko-KR" altLang="en-US" sz="1400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최종 평가 시 </a:t>
                      </a:r>
                      <a:r>
                        <a:rPr lang="ko-KR" altLang="en-US" sz="1400" dirty="0" err="1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지적사항</a:t>
                      </a:r>
                      <a:endParaRPr lang="ko-KR" altLang="en-US" sz="1400" dirty="0" smtClean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293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예금이자</a:t>
                      </a:r>
                      <a:endParaRPr lang="en-US" altLang="ko-KR" dirty="0" smtClean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/</a:t>
                      </a:r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캐시백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/</a:t>
                      </a:r>
                    </a:p>
                    <a:p>
                      <a:pPr algn="ctr" latinLnBrk="1"/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체크할인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등 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⦁예금이자 사용 불가</a:t>
                      </a:r>
                    </a:p>
                    <a:p>
                      <a:pPr algn="l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⦁발생한 예금이자 최종결과보고 이후 </a:t>
                      </a:r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반납안내를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통해 </a:t>
                      </a:r>
                      <a:endParaRPr lang="en-US" altLang="ko-KR" dirty="0" smtClean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  <a:p>
                      <a:pPr algn="l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환수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6069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강사료증빙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⦁ </a:t>
                      </a:r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강사이력서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(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등급 확인이 가능해야 함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)</a:t>
                      </a:r>
                    </a:p>
                    <a:p>
                      <a:pPr algn="l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⦁ 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수당지급확인서</a:t>
                      </a:r>
                    </a:p>
                    <a:p>
                      <a:pPr algn="l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⦁ </a:t>
                      </a:r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이체처리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결과 </a:t>
                      </a:r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건별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</a:t>
                      </a:r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상세조회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 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or </a:t>
                      </a:r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이체확인증</a:t>
                      </a:r>
                      <a:endParaRPr lang="ko-KR" altLang="en-US" dirty="0" smtClean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  <a:p>
                      <a:pPr algn="l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⦁ 강의 결과보고서</a:t>
                      </a:r>
                    </a:p>
                    <a:p>
                      <a:pPr algn="l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⦁ 원천징수 영수증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(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해당자에 한함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)</a:t>
                      </a:r>
                    </a:p>
                    <a:p>
                      <a:pPr algn="l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⦁ 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자원봉사안녕 OTF Bold" panose="02020603020101020101" pitchFamily="18" charset="-127"/>
                          <a:ea typeface="자원봉사안녕 OTF Bold" panose="02020603020101020101" pitchFamily="18" charset="-127"/>
                        </a:rPr>
                        <a:t>통장사본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자원봉사안녕 OTF Bold" panose="02020603020101020101" pitchFamily="18" charset="-127"/>
                        <a:ea typeface="자원봉사안녕 OTF Bold" panose="0202060302010102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7919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670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TM10001115[[fn=소포]]</Template>
  <TotalTime>401</TotalTime>
  <Words>1744</Words>
  <Application>Microsoft Office PowerPoint</Application>
  <PresentationFormat>와이드스크린</PresentationFormat>
  <Paragraphs>243</Paragraphs>
  <Slides>29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29</vt:i4>
      </vt:variant>
    </vt:vector>
  </HeadingPairs>
  <TitlesOfParts>
    <vt:vector size="35" baseType="lpstr">
      <vt:lpstr>맑은 고딕</vt:lpstr>
      <vt:lpstr>자원봉사안녕 OTF Bold</vt:lpstr>
      <vt:lpstr>휴먼매직체</vt:lpstr>
      <vt:lpstr>Arial</vt:lpstr>
      <vt:lpstr>Gill Sans MT</vt:lpstr>
      <vt:lpstr>Parcel</vt:lpstr>
      <vt:lpstr>우수프로그램 및 민간경상 월례모임 (1차) </vt:lpstr>
      <vt:lpstr>목차 </vt:lpstr>
      <vt:lpstr>관련법령  </vt:lpstr>
      <vt:lpstr>보조금 사용 불가 경비 </vt:lpstr>
      <vt:lpstr>강사 및 수당 지급 기준 </vt:lpstr>
      <vt:lpstr>보조금 회계처리 기본원칙 </vt:lpstr>
      <vt:lpstr>수입/지출 회계처리 관련 유의사항 </vt:lpstr>
      <vt:lpstr>수입/지출 내역별 참고사항 </vt:lpstr>
      <vt:lpstr>수입/지출 내역별 참고사항 </vt:lpstr>
      <vt:lpstr>수입/지출 내역별 참고사항 </vt:lpstr>
      <vt:lpstr>지출절차 </vt:lpstr>
      <vt:lpstr>보조금 사용 방법 및 유의사항 </vt:lpstr>
      <vt:lpstr>보조금 사용 방법 및 유의사항 </vt:lpstr>
      <vt:lpstr>보조금 사용 방법 및 유의사항 </vt:lpstr>
      <vt:lpstr>보조금 사용 방법 및 유의사항 </vt:lpstr>
      <vt:lpstr>보조금 사용 방법 및 유의사항 </vt:lpstr>
      <vt:lpstr>보조금 사용 방법 및 유의사항 </vt:lpstr>
      <vt:lpstr>보조금 사용 방법 및 유의사항 </vt:lpstr>
      <vt:lpstr>보조금 사용 방법 및 유의사항 </vt:lpstr>
      <vt:lpstr>보조금 사용 방법 및 유의사항 </vt:lpstr>
      <vt:lpstr>보조금 사용 방법 및 유의사항 </vt:lpstr>
      <vt:lpstr>보조금 사용 방법 및 유의사항 </vt:lpstr>
      <vt:lpstr>보조금 사용 방법 및 유의사항 </vt:lpstr>
      <vt:lpstr>보조금 사용 방법 및 유의사항 </vt:lpstr>
      <vt:lpstr>보조금 사용 방법 및 유의사항 </vt:lpstr>
      <vt:lpstr>보조금 사용 방법 및 유의사항 </vt:lpstr>
      <vt:lpstr>보조금 지출 시 공통 제출 서류 </vt:lpstr>
      <vt:lpstr>물건,물품,밑반찬,빵, 김장김치,고추장 등 사업에서 만든 것을 대상자에게 전달할때</vt:lpstr>
      <vt:lpstr>회계증빙서류 꼭꼭!  기억해주세요!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우수프로그램 및 민간경상 월례모임 (1차) </dc:title>
  <dc:creator>gjvol@hanmail.net</dc:creator>
  <cp:lastModifiedBy>gjvol@hanmail.net</cp:lastModifiedBy>
  <cp:revision>197</cp:revision>
  <cp:lastPrinted>2022-04-26T02:37:36Z</cp:lastPrinted>
  <dcterms:created xsi:type="dcterms:W3CDTF">2022-04-25T23:00:55Z</dcterms:created>
  <dcterms:modified xsi:type="dcterms:W3CDTF">2022-04-26T05:42:48Z</dcterms:modified>
</cp:coreProperties>
</file>